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embeddedFontLst>
    <p:embeddedFont>
      <p:font typeface="Century Gothic" panose="020B0502020202020204" pitchFamily="34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9" roundtripDataSignature="AMtx7miYoZczfaWNMmaA3rk+q4TmtWBd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94BE59-36EB-48D9-BC73-20D1CA41745A}">
  <a:tblStyle styleId="{9594BE59-36EB-48D9-BC73-20D1CA4174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15DA4AF-CA9F-440F-9CC5-E81A8F275D2D}" styleName="Table_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0E7E6"/>
          </a:solidFill>
        </a:fill>
      </a:tcStyle>
    </a:wholeTbl>
    <a:band1H>
      <a:tcTxStyle/>
      <a:tcStyle>
        <a:tcBdr/>
        <a:fill>
          <a:solidFill>
            <a:srgbClr val="E0CC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0CC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customschemas.google.com/relationships/presentationmetadata" Target="metadata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1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1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1"/>
          <p:cNvSpPr/>
          <p:nvPr/>
        </p:nvSpPr>
        <p:spPr>
          <a:xfrm>
            <a:off x="0" y="4323810"/>
            <a:ext cx="1744652" cy="778589"/>
          </a:xfrm>
          <a:custGeom>
            <a:avLst/>
            <a:gdLst/>
            <a:ahLst/>
            <a:cxnLst/>
            <a:rect l="l" t="t" r="r" b="b"/>
            <a:pathLst>
              <a:path w="372" h="166" extrusionOk="0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1"/>
          <p:cNvSpPr txBox="1">
            <a:spLocks noGrp="1"/>
          </p:cNvSpPr>
          <p:nvPr>
            <p:ph type="sldNum" idx="12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подпись">
  <p:cSld name="Заголовок и подпись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0"/>
          <p:cNvSpPr txBox="1"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40"/>
          <p:cNvSpPr txBox="1"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40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40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0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0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итата с подписью">
  <p:cSld name="Цитата с подписью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1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41"/>
          <p:cNvSpPr txBox="1">
            <a:spLocks noGrp="1"/>
          </p:cNvSpPr>
          <p:nvPr>
            <p:ph type="body" idx="1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14" name="Google Shape;114;p41"/>
          <p:cNvSpPr txBox="1">
            <a:spLocks noGrp="1"/>
          </p:cNvSpPr>
          <p:nvPr>
            <p:ph type="body" idx="2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41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41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41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1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41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41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Карточка имени">
  <p:cSld name="Карточка имени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2"/>
          <p:cNvSpPr txBox="1"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42"/>
          <p:cNvSpPr txBox="1">
            <a:spLocks noGrp="1"/>
          </p:cNvSpPr>
          <p:nvPr>
            <p:ph type="body" idx="1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24" name="Google Shape;124;p42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42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42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42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итата карточки имени">
  <p:cSld name="Цитата карточки имени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3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43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31" name="Google Shape;131;p43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32" name="Google Shape;132;p43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43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43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43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4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43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Истина или ложь">
  <p:cSld name="Истина или ложь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4"/>
          <p:cNvSpPr txBox="1"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44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41" name="Google Shape;141;p44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42" name="Google Shape;142;p44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44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44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4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5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45"/>
          <p:cNvSpPr txBox="1">
            <a:spLocks noGrp="1"/>
          </p:cNvSpPr>
          <p:nvPr>
            <p:ph type="body" idx="1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49" name="Google Shape;149;p45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45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45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45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6"/>
          <p:cNvSpPr txBox="1">
            <a:spLocks noGrp="1"/>
          </p:cNvSpPr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46"/>
          <p:cNvSpPr txBox="1">
            <a:spLocks noGrp="1"/>
          </p:cNvSpPr>
          <p:nvPr>
            <p:ph type="body" idx="1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156" name="Google Shape;156;p46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46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46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46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48" name="Google Shape;48;p32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2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2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32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3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3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3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4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4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60" name="Google Shape;60;p34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61" name="Google Shape;61;p34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4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4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5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5"/>
          <p:cNvSpPr txBox="1"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35"/>
          <p:cNvSpPr txBox="1">
            <a:spLocks noGrp="1"/>
          </p:cNvSpPr>
          <p:nvPr>
            <p:ph type="body" idx="2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69" name="Google Shape;69;p35"/>
          <p:cNvSpPr txBox="1">
            <a:spLocks noGrp="1"/>
          </p:cNvSpPr>
          <p:nvPr>
            <p:ph type="body" idx="3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4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35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6"/>
          <p:cNvSpPr txBox="1"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6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36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7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7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37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7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37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8"/>
          <p:cNvSpPr txBox="1"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sz="20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8"/>
          <p:cNvSpPr txBox="1">
            <a:spLocks noGrp="1"/>
          </p:cNvSpPr>
          <p:nvPr>
            <p:ph type="body" idx="1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marL="914400" lvl="1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marL="1371600" lvl="2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marL="1828800" lvl="3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marL="2286000" lvl="4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marL="2743200" lvl="5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marL="3200400" lvl="6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marL="3657600" lvl="7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marL="4114800" lvl="8" indent="-3429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>
            <a:endParaRPr/>
          </a:p>
        </p:txBody>
      </p:sp>
      <p:sp>
        <p:nvSpPr>
          <p:cNvPr id="91" name="Google Shape;91;p38"/>
          <p:cNvSpPr txBox="1">
            <a:spLocks noGrp="1"/>
          </p:cNvSpPr>
          <p:nvPr>
            <p:ph type="body" idx="2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92" name="Google Shape;92;p38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8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38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8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9"/>
          <p:cNvSpPr txBox="1"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9"/>
          <p:cNvSpPr>
            <a:spLocks noGrp="1"/>
          </p:cNvSpPr>
          <p:nvPr>
            <p:ph type="pic" idx="2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9" name="Google Shape;99;p39"/>
          <p:cNvSpPr txBox="1">
            <a:spLocks noGrp="1"/>
          </p:cNvSpPr>
          <p:nvPr>
            <p:ph type="body" idx="1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0" name="Google Shape;100;p39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39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39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9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30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30"/>
            <p:cNvSpPr/>
            <p:nvPr/>
          </p:nvSpPr>
          <p:spPr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l" t="t" r="r" b="b"/>
              <a:pathLst>
                <a:path w="22" h="136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;p30"/>
            <p:cNvSpPr/>
            <p:nvPr/>
          </p:nvSpPr>
          <p:spPr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l" t="t" r="r" b="b"/>
              <a:pathLst>
                <a:path w="140" h="504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;p30"/>
            <p:cNvSpPr/>
            <p:nvPr/>
          </p:nvSpPr>
          <p:spPr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l" t="t" r="r" b="b"/>
              <a:pathLst>
                <a:path w="132" h="308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;p30"/>
            <p:cNvSpPr/>
            <p:nvPr/>
          </p:nvSpPr>
          <p:spPr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l" t="t" r="r" b="b"/>
              <a:pathLst>
                <a:path w="37" h="79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30"/>
            <p:cNvSpPr/>
            <p:nvPr/>
          </p:nvSpPr>
          <p:spPr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l" t="t" r="r" b="b"/>
              <a:pathLst>
                <a:path w="178" h="722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30"/>
            <p:cNvSpPr/>
            <p:nvPr/>
          </p:nvSpPr>
          <p:spPr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l" t="t" r="r" b="b"/>
              <a:pathLst>
                <a:path w="23" h="635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30"/>
            <p:cNvSpPr/>
            <p:nvPr/>
          </p:nvSpPr>
          <p:spPr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l" t="t" r="r" b="b"/>
              <a:pathLst>
                <a:path w="17" h="107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30"/>
            <p:cNvSpPr/>
            <p:nvPr/>
          </p:nvSpPr>
          <p:spPr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l" t="t" r="r" b="b"/>
              <a:pathLst>
                <a:path w="41" h="222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30"/>
            <p:cNvSpPr/>
            <p:nvPr/>
          </p:nvSpPr>
          <p:spPr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l" t="t" r="r" b="b"/>
              <a:pathLst>
                <a:path w="450" h="878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30"/>
            <p:cNvSpPr/>
            <p:nvPr/>
          </p:nvSpPr>
          <p:spPr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l" t="t" r="r" b="b"/>
              <a:pathLst>
                <a:path w="35" h="73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30"/>
            <p:cNvSpPr/>
            <p:nvPr/>
          </p:nvSpPr>
          <p:spPr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l" t="t" r="r" b="b"/>
              <a:pathLst>
                <a:path w="8" h="48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30"/>
            <p:cNvSpPr/>
            <p:nvPr/>
          </p:nvSpPr>
          <p:spPr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l" t="t" r="r" b="b"/>
              <a:pathLst>
                <a:path w="52" h="135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" name="Google Shape;19;p30"/>
          <p:cNvGrpSpPr/>
          <p:nvPr/>
        </p:nvGrpSpPr>
        <p:grpSpPr>
          <a:xfrm>
            <a:off x="27222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30"/>
            <p:cNvSpPr/>
            <p:nvPr/>
          </p:nvSpPr>
          <p:spPr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l" t="t" r="r" b="b"/>
              <a:pathLst>
                <a:path w="103" h="920" extrusionOk="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30"/>
            <p:cNvSpPr/>
            <p:nvPr/>
          </p:nvSpPr>
          <p:spPr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l" t="t" r="r" b="b"/>
              <a:pathLst>
                <a:path w="88" h="330" extrusionOk="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0"/>
            <p:cNvSpPr/>
            <p:nvPr/>
          </p:nvSpPr>
          <p:spPr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l" t="t" r="r" b="b"/>
              <a:pathLst>
                <a:path w="90" h="207" extrusionOk="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0"/>
            <p:cNvSpPr/>
            <p:nvPr/>
          </p:nvSpPr>
          <p:spPr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l" t="t" r="r" b="b"/>
              <a:pathLst>
                <a:path w="115" h="467" extrusionOk="0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0"/>
            <p:cNvSpPr/>
            <p:nvPr/>
          </p:nvSpPr>
          <p:spPr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l" t="t" r="r" b="b"/>
              <a:pathLst>
                <a:path w="36" h="633" extrusionOk="0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0"/>
            <p:cNvSpPr/>
            <p:nvPr/>
          </p:nvSpPr>
          <p:spPr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l" t="t" r="r" b="b"/>
              <a:pathLst>
                <a:path w="28" h="59" extrusionOk="0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0"/>
            <p:cNvSpPr/>
            <p:nvPr/>
          </p:nvSpPr>
          <p:spPr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l" t="t" r="r" b="b"/>
              <a:pathLst>
                <a:path w="17" h="107" extrusionOk="0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0"/>
            <p:cNvSpPr/>
            <p:nvPr/>
          </p:nvSpPr>
          <p:spPr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l" t="t" r="r" b="b"/>
              <a:pathLst>
                <a:path w="294" h="568" extrusionOk="0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0"/>
            <p:cNvSpPr/>
            <p:nvPr/>
          </p:nvSpPr>
          <p:spPr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l" t="t" r="r" b="b"/>
              <a:pathLst>
                <a:path w="25" h="53" extrusionOk="0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0"/>
            <p:cNvSpPr/>
            <p:nvPr/>
          </p:nvSpPr>
          <p:spPr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l" t="t" r="r" b="b"/>
              <a:pathLst>
                <a:path w="29" h="141" extrusionOk="0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0"/>
            <p:cNvSpPr/>
            <p:nvPr/>
          </p:nvSpPr>
          <p:spPr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l" t="t" r="r" b="b"/>
              <a:pathLst>
                <a:path w="8" h="48" extrusionOk="0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0"/>
            <p:cNvSpPr/>
            <p:nvPr/>
          </p:nvSpPr>
          <p:spPr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l" t="t" r="r" b="b"/>
              <a:pathLst>
                <a:path w="44" h="111" extrusionOk="0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p3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0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sz="36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sz="18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302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sz="14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048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6" name="Google Shape;36;p30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7" name="Google Shape;37;p30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ru-RU" dirty="0"/>
              <a:t>Анамнез </a:t>
            </a:r>
            <a:r>
              <a:rPr lang="ru-RU" dirty="0" err="1"/>
              <a:t>жинаудың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принциптері</a:t>
            </a:r>
            <a:endParaRPr dirty="0"/>
          </a:p>
        </p:txBody>
      </p:sp>
      <p:sp>
        <p:nvSpPr>
          <p:cNvPr id="165" name="Google Shape;165;p1"/>
          <p:cNvSpPr txBox="1"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lang="kk-KZ" b="1" dirty="0">
                <a:solidFill>
                  <a:schemeClr val="accent1"/>
                </a:solidFill>
              </a:rPr>
              <a:t>Вербальды емес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21" name="Google Shape;221;p10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>
              <a:spcBef>
                <a:spcPts val="0"/>
              </a:spcBef>
              <a:buSzPts val="2800"/>
            </a:pPr>
            <a:r>
              <a:rPr lang="ru-RU" sz="2800" dirty="0"/>
              <a:t>Бет </a:t>
            </a:r>
            <a:r>
              <a:rPr lang="ru-RU" sz="2800" dirty="0" err="1"/>
              <a:t>мимикасы</a:t>
            </a:r>
            <a:endParaRPr lang="ru-RU" sz="2800" dirty="0"/>
          </a:p>
          <a:p>
            <a:pPr marL="0" lvl="0" indent="0">
              <a:spcBef>
                <a:spcPts val="0"/>
              </a:spcBef>
              <a:buSzPts val="2800"/>
              <a:buNone/>
            </a:pPr>
            <a:endParaRPr sz="2800" dirty="0"/>
          </a:p>
          <a:p>
            <a:pPr marL="342900" lvl="0">
              <a:buSzPts val="2800"/>
            </a:pPr>
            <a:r>
              <a:rPr lang="ru-RU" sz="2800" dirty="0" err="1"/>
              <a:t>Дауыс</a:t>
            </a:r>
            <a:r>
              <a:rPr lang="ru-RU" sz="2800" dirty="0"/>
              <a:t> тоны</a:t>
            </a:r>
          </a:p>
          <a:p>
            <a:pPr marL="0" lvl="0" indent="0">
              <a:buSzPts val="2800"/>
              <a:buNone/>
            </a:pPr>
            <a:endParaRPr sz="2800" dirty="0"/>
          </a:p>
          <a:p>
            <a:pPr marL="342900" lvl="0">
              <a:buSzPts val="2800"/>
            </a:pPr>
            <a:r>
              <a:rPr lang="ru-RU" sz="2800" dirty="0" err="1"/>
              <a:t>Дене</a:t>
            </a:r>
            <a:r>
              <a:rPr lang="ru-RU" sz="2800" dirty="0"/>
              <a:t> </a:t>
            </a:r>
            <a:r>
              <a:rPr lang="ru-RU" sz="2800" dirty="0" err="1"/>
              <a:t>жағдайы</a:t>
            </a:r>
            <a:endParaRPr lang="ru-RU" sz="2800" dirty="0"/>
          </a:p>
          <a:p>
            <a:pPr marL="0" lvl="0" indent="0">
              <a:buSzPts val="2800"/>
              <a:buNone/>
            </a:pPr>
            <a:endParaRPr sz="2800" dirty="0"/>
          </a:p>
          <a:p>
            <a:pPr marL="342900" lvl="0">
              <a:buSzPts val="2800"/>
            </a:pPr>
            <a:r>
              <a:rPr lang="ru-RU" sz="2800" dirty="0" err="1"/>
              <a:t>Мінез</a:t>
            </a:r>
            <a:r>
              <a:rPr lang="ru-RU" sz="2800" dirty="0"/>
              <a:t>-</a:t>
            </a:r>
            <a:r>
              <a:rPr lang="kk-KZ" sz="2800" dirty="0"/>
              <a:t>құлық </a:t>
            </a:r>
            <a:endParaRPr sz="2800" dirty="0"/>
          </a:p>
        </p:txBody>
      </p:sp>
      <p:sp>
        <p:nvSpPr>
          <p:cNvPr id="222" name="Google Shape;222;p10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  <a:buSzPts val="2400"/>
            </a:pPr>
            <a:r>
              <a:rPr lang="ru-RU" sz="2400" dirty="0"/>
              <a:t>Не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вербальды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 </a:t>
            </a:r>
            <a:r>
              <a:rPr lang="ru-RU" sz="2400" dirty="0" err="1"/>
              <a:t>белгілер</a:t>
            </a:r>
            <a:r>
              <a:rPr lang="ru-RU" sz="2400" dirty="0"/>
              <a:t> </a:t>
            </a:r>
            <a:r>
              <a:rPr lang="ru-RU" sz="2400" dirty="0" err="1"/>
              <a:t>маңызды</a:t>
            </a:r>
            <a:r>
              <a:rPr lang="en-US" sz="2400" dirty="0"/>
              <a:t>?</a:t>
            </a:r>
            <a:endParaRPr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1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Clr>
                <a:schemeClr val="accent1"/>
              </a:buClr>
              <a:buSzPts val="3600"/>
            </a:pPr>
            <a:r>
              <a:rPr lang="ru-RU" b="1" dirty="0" err="1">
                <a:solidFill>
                  <a:schemeClr val="accent1"/>
                </a:solidFill>
              </a:rPr>
              <a:t>Негізгі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белгілерді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қарау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28" name="Google Shape;228;p11"/>
          <p:cNvSpPr txBox="1">
            <a:spLocks noGrp="1"/>
          </p:cNvSpPr>
          <p:nvPr>
            <p:ph type="body" idx="1"/>
          </p:nvPr>
        </p:nvSpPr>
        <p:spPr>
          <a:xfrm>
            <a:off x="965414" y="1264555"/>
            <a:ext cx="11226586" cy="5155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  <a:buSzPts val="2800"/>
              <a:buNone/>
            </a:pPr>
            <a:r>
              <a:rPr lang="ru-RU" sz="2800" b="1" dirty="0" err="1"/>
              <a:t>Негізгі</a:t>
            </a:r>
            <a:r>
              <a:rPr lang="ru-RU" sz="2800" b="1" dirty="0"/>
              <a:t> </a:t>
            </a:r>
            <a:r>
              <a:rPr lang="ru-RU" sz="2800" b="1" dirty="0" err="1"/>
              <a:t>шағымды</a:t>
            </a:r>
            <a:r>
              <a:rPr lang="ru-RU" sz="2800" b="1" dirty="0"/>
              <a:t> </a:t>
            </a:r>
            <a:r>
              <a:rPr lang="ru-RU" sz="2800" b="1" dirty="0" err="1"/>
              <a:t>анықтаңыз</a:t>
            </a:r>
            <a:endParaRPr lang="ru-RU" sz="2800" b="1" dirty="0"/>
          </a:p>
          <a:p>
            <a:pPr marL="0" lvl="0" indent="0">
              <a:spcBef>
                <a:spcPts val="0"/>
              </a:spcBef>
              <a:buSzPts val="2800"/>
              <a:buNone/>
            </a:pPr>
            <a:r>
              <a:rPr lang="kk-KZ" sz="2800" b="1" dirty="0"/>
              <a:t>Ақпараттарды анықтау</a:t>
            </a:r>
            <a:endParaRPr sz="2000" dirty="0"/>
          </a:p>
          <a:p>
            <a:pPr marL="342900" lvl="0">
              <a:buSzPts val="2000"/>
              <a:buFont typeface="Noto Sans Symbols"/>
              <a:buChar char="✔"/>
            </a:pP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мәселе</a:t>
            </a:r>
            <a:r>
              <a:rPr lang="en-US" sz="2000" dirty="0"/>
              <a:t>?</a:t>
            </a:r>
            <a:endParaRPr dirty="0"/>
          </a:p>
          <a:p>
            <a:pPr marL="342900" lvl="0">
              <a:buSzPts val="2000"/>
              <a:buFont typeface="Noto Sans Symbols"/>
              <a:buChar char="✔"/>
            </a:pPr>
            <a:r>
              <a:rPr lang="ru-RU" sz="2000" dirty="0" err="1"/>
              <a:t>Симптомның</a:t>
            </a:r>
            <a:r>
              <a:rPr lang="ru-RU" sz="2000" dirty="0"/>
              <a:t> </a:t>
            </a:r>
            <a:r>
              <a:rPr lang="ru-RU" sz="2000" dirty="0" err="1"/>
              <a:t>сипаттамасы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en-US" sz="2000" dirty="0"/>
              <a:t>?</a:t>
            </a:r>
            <a:endParaRPr dirty="0"/>
          </a:p>
          <a:p>
            <a:pPr marL="342900" lvl="0">
              <a:buSzPts val="2000"/>
              <a:buFont typeface="Noto Sans Symbols"/>
              <a:buChar char="✔"/>
            </a:pP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науқасқа</a:t>
            </a:r>
            <a:r>
              <a:rPr lang="ru-RU" sz="2000" dirty="0"/>
              <a:t> </a:t>
            </a:r>
            <a:r>
              <a:rPr lang="ru-RU" sz="2000" dirty="0" err="1"/>
              <a:t>қалай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en-US" sz="2000" dirty="0"/>
              <a:t>?</a:t>
            </a:r>
            <a:endParaRPr dirty="0"/>
          </a:p>
          <a:p>
            <a:pPr marL="342900" lvl="0">
              <a:buSzPts val="2000"/>
              <a:buFont typeface="Noto Sans Symbols"/>
              <a:buChar char="✔"/>
            </a:pPr>
            <a:r>
              <a:rPr lang="ru-RU" sz="2000" dirty="0"/>
              <a:t>Не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науқаста</a:t>
            </a:r>
            <a:r>
              <a:rPr lang="ru-RU" sz="2000" dirty="0"/>
              <a:t>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дамыды</a:t>
            </a:r>
            <a:r>
              <a:rPr lang="en-US" sz="2000" dirty="0"/>
              <a:t>? </a:t>
            </a:r>
            <a:endParaRPr dirty="0"/>
          </a:p>
          <a:p>
            <a:pPr marL="342900" lvl="0" indent="-215900" algn="l" rtl="0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None/>
            </a:pPr>
            <a:endParaRPr sz="2000" dirty="0"/>
          </a:p>
          <a:p>
            <a:pPr marL="0" lvl="0" indent="0">
              <a:buSzPts val="2000"/>
              <a:buNone/>
            </a:pPr>
            <a:r>
              <a:rPr lang="ru-RU" sz="2000" dirty="0" err="1">
                <a:solidFill>
                  <a:schemeClr val="accent1"/>
                </a:solidFill>
              </a:rPr>
              <a:t>Сұхбаттың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бірінші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бөлімінде</a:t>
            </a:r>
            <a:r>
              <a:rPr lang="ru-RU" sz="2000" dirty="0">
                <a:solidFill>
                  <a:schemeClr val="accent1"/>
                </a:solidFill>
              </a:rPr>
              <a:t> пациент </a:t>
            </a:r>
            <a:r>
              <a:rPr lang="ru-RU" sz="2000" dirty="0" err="1">
                <a:solidFill>
                  <a:schemeClr val="accent1"/>
                </a:solidFill>
              </a:rPr>
              <a:t>талқылау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жүргізуі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керек</a:t>
            </a:r>
            <a:endParaRPr lang="ru-RU" sz="2000" dirty="0">
              <a:solidFill>
                <a:schemeClr val="accent1"/>
              </a:solidFill>
            </a:endParaRPr>
          </a:p>
          <a:p>
            <a:pPr marL="0" lvl="0" indent="0">
              <a:buSzPts val="2000"/>
              <a:buNone/>
            </a:pPr>
            <a:r>
              <a:rPr lang="ru-RU" sz="2000" dirty="0" err="1">
                <a:solidFill>
                  <a:schemeClr val="accent1"/>
                </a:solidFill>
              </a:rPr>
              <a:t>Бірақ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екінші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бөлімде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дәрігер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көбірек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бақылап</a:t>
            </a:r>
            <a:r>
              <a:rPr lang="ru-RU" sz="2000" dirty="0">
                <a:solidFill>
                  <a:schemeClr val="accent1"/>
                </a:solidFill>
              </a:rPr>
              <a:t>, </a:t>
            </a:r>
            <a:r>
              <a:rPr lang="ru-RU" sz="2000" dirty="0" err="1">
                <a:solidFill>
                  <a:schemeClr val="accent1"/>
                </a:solidFill>
              </a:rPr>
              <a:t>нақты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сұрақтар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қоюы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 err="1">
                <a:solidFill>
                  <a:schemeClr val="accent1"/>
                </a:solidFill>
              </a:rPr>
              <a:t>керек</a:t>
            </a:r>
            <a:r>
              <a:rPr lang="ru-RU" sz="2000" dirty="0">
                <a:solidFill>
                  <a:schemeClr val="accent1"/>
                </a:solidFill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2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белгілерді</a:t>
            </a:r>
            <a:r>
              <a:rPr lang="ru-RU" dirty="0"/>
              <a:t> </a:t>
            </a:r>
            <a:r>
              <a:rPr lang="ru-RU" dirty="0" err="1"/>
              <a:t>табыңыз</a:t>
            </a:r>
            <a:endParaRPr dirty="0"/>
          </a:p>
        </p:txBody>
      </p:sp>
      <p:sp>
        <p:nvSpPr>
          <p:cNvPr id="234" name="Google Shape;234;p12"/>
          <p:cNvSpPr txBox="1"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ru-RU" b="1" dirty="0" err="1">
                <a:solidFill>
                  <a:schemeClr val="accent1"/>
                </a:solidFill>
              </a:rPr>
              <a:t>Субъективті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ақпарат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35" name="Google Shape;235;p12"/>
          <p:cNvSpPr txBox="1">
            <a:spLocks noGrp="1"/>
          </p:cNvSpPr>
          <p:nvPr>
            <p:ph type="body" idx="2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Науқас</a:t>
            </a:r>
            <a:r>
              <a:rPr lang="ru-RU" dirty="0"/>
              <a:t> </a:t>
            </a:r>
            <a:r>
              <a:rPr lang="ru-RU" dirty="0" err="1"/>
              <a:t>сізге</a:t>
            </a:r>
            <a:r>
              <a:rPr lang="ru-RU" dirty="0"/>
              <a:t> не </a:t>
            </a:r>
            <a:r>
              <a:rPr lang="ru-RU" dirty="0" err="1"/>
              <a:t>айтады</a:t>
            </a:r>
            <a:endParaRPr lang="ru-RU" dirty="0"/>
          </a:p>
          <a:p>
            <a:pPr marL="342900" lvl="0">
              <a:spcBef>
                <a:spcPts val="0"/>
              </a:spcBef>
            </a:pPr>
            <a:r>
              <a:rPr lang="ru-RU" dirty="0"/>
              <a:t>Симптом </a:t>
            </a:r>
            <a:r>
              <a:rPr lang="ru-RU" dirty="0" err="1"/>
              <a:t>және</a:t>
            </a:r>
            <a:r>
              <a:rPr lang="ru-RU" dirty="0"/>
              <a:t> ауру </a:t>
            </a:r>
            <a:r>
              <a:rPr lang="ru-RU" dirty="0" err="1"/>
              <a:t>тарихы</a:t>
            </a:r>
            <a:endParaRPr lang="ru-RU" dirty="0"/>
          </a:p>
          <a:p>
            <a:pPr marL="342900" lvl="0">
              <a:spcBef>
                <a:spcPts val="0"/>
              </a:spcBef>
            </a:pPr>
            <a:r>
              <a:rPr lang="kk-KZ" dirty="0"/>
              <a:t>Негізгі шағымдар</a:t>
            </a:r>
            <a:endParaRPr dirty="0"/>
          </a:p>
          <a:p>
            <a:pPr marL="342900" lvl="0"/>
            <a:r>
              <a:rPr lang="ru-RU" b="1" dirty="0" err="1"/>
              <a:t>Жүйені</a:t>
            </a:r>
            <a:r>
              <a:rPr lang="ru-RU" b="1" dirty="0"/>
              <a:t> </a:t>
            </a:r>
            <a:r>
              <a:rPr lang="ru-RU" b="1" dirty="0" err="1"/>
              <a:t>тексеру</a:t>
            </a:r>
            <a:endParaRPr lang="ru-RU" b="1" dirty="0"/>
          </a:p>
          <a:p>
            <a:pPr marL="342900" lvl="0"/>
            <a:r>
              <a:rPr lang="ru-RU" b="1" dirty="0" err="1"/>
              <a:t>Науқас</a:t>
            </a:r>
            <a:r>
              <a:rPr lang="ru-RU" b="1" dirty="0"/>
              <a:t> </a:t>
            </a:r>
            <a:r>
              <a:rPr lang="ru-RU" b="1" dirty="0" err="1"/>
              <a:t>өзінің</a:t>
            </a:r>
            <a:r>
              <a:rPr lang="ru-RU" b="1" dirty="0"/>
              <a:t> </a:t>
            </a:r>
            <a:r>
              <a:rPr lang="ru-RU" b="1" dirty="0" err="1"/>
              <a:t>тарихын</a:t>
            </a:r>
            <a:r>
              <a:rPr lang="ru-RU" b="1" dirty="0"/>
              <a:t> </a:t>
            </a:r>
            <a:r>
              <a:rPr lang="ru-RU" b="1" dirty="0" err="1"/>
              <a:t>өз</a:t>
            </a:r>
            <a:r>
              <a:rPr lang="ru-RU" b="1" dirty="0"/>
              <a:t> </a:t>
            </a:r>
            <a:r>
              <a:rPr lang="ru-RU" b="1" dirty="0" err="1"/>
              <a:t>сөзімен</a:t>
            </a:r>
            <a:r>
              <a:rPr lang="ru-RU" b="1" dirty="0"/>
              <a:t> </a:t>
            </a:r>
            <a:r>
              <a:rPr lang="ru-RU" b="1" dirty="0" err="1"/>
              <a:t>айтады</a:t>
            </a:r>
            <a:endParaRPr lang="ru-RU" b="1" dirty="0"/>
          </a:p>
          <a:p>
            <a:pPr marL="342900" lvl="0"/>
            <a:r>
              <a:rPr lang="ru-RU" b="1" dirty="0" err="1"/>
              <a:t>Қандай</a:t>
            </a:r>
            <a:r>
              <a:rPr lang="ru-RU" b="1" dirty="0"/>
              <a:t> </a:t>
            </a:r>
            <a:r>
              <a:rPr lang="ru-RU" b="1" dirty="0" err="1"/>
              <a:t>сөздер</a:t>
            </a:r>
            <a:r>
              <a:rPr lang="ru-RU" b="1" dirty="0"/>
              <a:t> </a:t>
            </a:r>
            <a:r>
              <a:rPr lang="ru-RU" b="1" dirty="0" err="1"/>
              <a:t>қолданылатыны</a:t>
            </a:r>
            <a:r>
              <a:rPr lang="ru-RU" b="1" dirty="0"/>
              <a:t> </a:t>
            </a:r>
            <a:r>
              <a:rPr lang="ru-RU" b="1" dirty="0" err="1"/>
              <a:t>маңызды</a:t>
            </a:r>
            <a:r>
              <a:rPr lang="ru-RU" b="1" dirty="0"/>
              <a:t> </a:t>
            </a:r>
            <a:r>
              <a:rPr lang="ru-RU" b="1" dirty="0" err="1"/>
              <a:t>ма</a:t>
            </a:r>
            <a:r>
              <a:rPr lang="ru-RU" b="1" dirty="0"/>
              <a:t>?</a:t>
            </a:r>
            <a:endParaRPr dirty="0"/>
          </a:p>
        </p:txBody>
      </p:sp>
      <p:sp>
        <p:nvSpPr>
          <p:cNvPr id="236" name="Google Shape;236;p12"/>
          <p:cNvSpPr txBox="1">
            <a:spLocks noGrp="1"/>
          </p:cNvSpPr>
          <p:nvPr>
            <p:ph type="body" idx="3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en-US" b="1" dirty="0">
                <a:solidFill>
                  <a:schemeClr val="accent1"/>
                </a:solidFill>
              </a:rPr>
              <a:t>O</a:t>
            </a:r>
            <a:r>
              <a:rPr lang="ru-RU" b="1" dirty="0" err="1">
                <a:solidFill>
                  <a:schemeClr val="accent1"/>
                </a:solidFill>
              </a:rPr>
              <a:t>бъективті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ақпарат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37" name="Google Shape;237;p12"/>
          <p:cNvSpPr txBox="1">
            <a:spLocks noGrp="1"/>
          </p:cNvSpPr>
          <p:nvPr>
            <p:ph type="body" idx="4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не </a:t>
            </a:r>
            <a:r>
              <a:rPr lang="ru-RU" dirty="0" err="1"/>
              <a:t>табасыз</a:t>
            </a:r>
            <a:r>
              <a:rPr lang="ru-RU" dirty="0"/>
              <a:t>?</a:t>
            </a:r>
            <a:endParaRPr dirty="0"/>
          </a:p>
          <a:p>
            <a:pPr marL="342900" lvl="0"/>
            <a:r>
              <a:rPr lang="ru-RU" dirty="0" err="1"/>
              <a:t>зертханалық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</a:p>
          <a:p>
            <a:pPr marL="342900" lvl="0"/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тексерудің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нәтижелері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белгілері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3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сұрақтар</a:t>
            </a:r>
            <a:endParaRPr dirty="0"/>
          </a:p>
        </p:txBody>
      </p:sp>
      <p:sp>
        <p:nvSpPr>
          <p:cNvPr id="243" name="Google Shape;243;p13"/>
          <p:cNvSpPr txBox="1"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kk-KZ" b="1" dirty="0">
                <a:solidFill>
                  <a:schemeClr val="accent1"/>
                </a:solidFill>
              </a:rPr>
              <a:t>Негізгі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44" name="Google Shape;244;p13"/>
          <p:cNvSpPr txBox="1">
            <a:spLocks noGrp="1"/>
          </p:cNvSpPr>
          <p:nvPr>
            <p:ph type="body" idx="2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/>
              <a:t>Что беспокоит вас</a:t>
            </a:r>
            <a:r>
              <a:rPr lang="en-US" dirty="0"/>
              <a:t>?</a:t>
            </a:r>
            <a:endParaRPr dirty="0"/>
          </a:p>
          <a:p>
            <a:pPr marL="342900" lvl="0"/>
            <a:r>
              <a:rPr lang="ru-RU" dirty="0"/>
              <a:t>Как вы заболели</a:t>
            </a:r>
            <a:r>
              <a:rPr lang="en-US" dirty="0"/>
              <a:t>?</a:t>
            </a:r>
            <a:endParaRPr dirty="0"/>
          </a:p>
          <a:p>
            <a:pPr marL="342900" lvl="0"/>
            <a:r>
              <a:rPr lang="ru-RU" dirty="0"/>
              <a:t>Почему вы пришли к врачу</a:t>
            </a:r>
            <a:r>
              <a:rPr lang="en-US" dirty="0"/>
              <a:t>?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kk-KZ" dirty="0"/>
              <a:t>Покажите мне где находится боль</a:t>
            </a:r>
            <a:r>
              <a:rPr lang="en-US" dirty="0"/>
              <a:t>?</a:t>
            </a:r>
            <a:endParaRPr dirty="0"/>
          </a:p>
          <a:p>
            <a:pPr marL="342900" lvl="0"/>
            <a:r>
              <a:rPr lang="ru-RU" dirty="0"/>
              <a:t>Когда вы заболели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245" name="Google Shape;245;p13"/>
          <p:cNvSpPr txBox="1">
            <a:spLocks noGrp="1"/>
          </p:cNvSpPr>
          <p:nvPr>
            <p:ph type="body" idx="3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ru-RU" b="1" dirty="0" err="1">
                <a:solidFill>
                  <a:schemeClr val="accent1"/>
                </a:solidFill>
              </a:rPr>
              <a:t>Сұралмау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керек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46" name="Google Shape;246;p13"/>
          <p:cNvSpPr txBox="1">
            <a:spLocks noGrp="1"/>
          </p:cNvSpPr>
          <p:nvPr>
            <p:ph type="body" idx="4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/>
              <a:t>Неге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қазір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келіп</a:t>
            </a:r>
            <a:r>
              <a:rPr lang="ru-RU" dirty="0"/>
              <a:t> </a:t>
            </a:r>
            <a:r>
              <a:rPr lang="ru-RU" dirty="0" err="1"/>
              <a:t>тұрсыз</a:t>
            </a:r>
            <a:r>
              <a:rPr lang="ru-RU" dirty="0"/>
              <a:t>?   </a:t>
            </a:r>
            <a:endParaRPr dirty="0"/>
          </a:p>
          <a:p>
            <a:pPr marL="342900" lvl="0"/>
            <a:r>
              <a:rPr lang="ru-RU" dirty="0" err="1"/>
              <a:t>Сіз</a:t>
            </a:r>
            <a:r>
              <a:rPr lang="ru-RU" dirty="0"/>
              <a:t> неге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дәріні</a:t>
            </a:r>
            <a:r>
              <a:rPr lang="ru-RU" dirty="0"/>
              <a:t> </a:t>
            </a:r>
            <a:r>
              <a:rPr lang="ru-RU" dirty="0" err="1"/>
              <a:t>қабылдайсыз</a:t>
            </a:r>
            <a:r>
              <a:rPr lang="ru-RU" dirty="0"/>
              <a:t>?</a:t>
            </a:r>
          </a:p>
          <a:p>
            <a:pPr marL="342900" lvl="0"/>
            <a:r>
              <a:rPr lang="ru-RU" dirty="0" err="1"/>
              <a:t>Кеудеңіз</a:t>
            </a:r>
            <a:r>
              <a:rPr lang="ru-RU" dirty="0"/>
              <a:t> </a:t>
            </a:r>
            <a:r>
              <a:rPr lang="ru-RU" dirty="0" err="1"/>
              <a:t>қысады</a:t>
            </a:r>
            <a:r>
              <a:rPr lang="ru-RU" dirty="0"/>
              <a:t> </a:t>
            </a:r>
            <a:r>
              <a:rPr lang="ru-RU" dirty="0" err="1"/>
              <a:t>ма</a:t>
            </a:r>
            <a:r>
              <a:rPr lang="ru-RU" dirty="0"/>
              <a:t>?</a:t>
            </a:r>
            <a:endParaRPr dirty="0"/>
          </a:p>
        </p:txBody>
      </p:sp>
      <p:sp>
        <p:nvSpPr>
          <p:cNvPr id="247" name="Google Shape;247;p13"/>
          <p:cNvSpPr txBox="1"/>
          <p:nvPr/>
        </p:nvSpPr>
        <p:spPr>
          <a:xfrm>
            <a:off x="2829827" y="5573027"/>
            <a:ext cx="7931217" cy="943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4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ауырмашылық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253" name="Google Shape;253;p14"/>
          <p:cNvSpPr txBox="1"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>
              <a:spcBef>
                <a:spcPts val="0"/>
              </a:spcBef>
              <a:buSzPts val="2800"/>
            </a:pPr>
            <a:r>
              <a:rPr lang="ru-RU" sz="2800" b="1" dirty="0">
                <a:solidFill>
                  <a:schemeClr val="accent1"/>
                </a:solidFill>
              </a:rPr>
              <a:t>Ауру</a:t>
            </a:r>
            <a:endParaRPr sz="2800" b="1" dirty="0">
              <a:solidFill>
                <a:schemeClr val="accent1"/>
              </a:solidFill>
            </a:endParaRPr>
          </a:p>
        </p:txBody>
      </p:sp>
      <p:sp>
        <p:nvSpPr>
          <p:cNvPr id="254" name="Google Shape;254;p14"/>
          <p:cNvSpPr txBox="1">
            <a:spLocks noGrp="1"/>
          </p:cNvSpPr>
          <p:nvPr>
            <p:ph type="body" idx="2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Науқастың</a:t>
            </a:r>
            <a:r>
              <a:rPr lang="ru-RU" dirty="0"/>
              <a:t> </a:t>
            </a:r>
            <a:r>
              <a:rPr lang="ru-RU" dirty="0" err="1"/>
              <a:t>аурудағы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тәжірибесі</a:t>
            </a:r>
            <a:endParaRPr dirty="0"/>
          </a:p>
        </p:txBody>
      </p:sp>
      <p:sp>
        <p:nvSpPr>
          <p:cNvPr id="255" name="Google Shape;255;p14"/>
          <p:cNvSpPr txBox="1">
            <a:spLocks noGrp="1"/>
          </p:cNvSpPr>
          <p:nvPr>
            <p:ph type="body" idx="3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kk-KZ" sz="2800" b="1" dirty="0">
                <a:solidFill>
                  <a:schemeClr val="accent1"/>
                </a:solidFill>
              </a:rPr>
              <a:t>Ауру</a:t>
            </a:r>
            <a:endParaRPr sz="2800" b="1" dirty="0">
              <a:solidFill>
                <a:schemeClr val="accent1"/>
              </a:solidFill>
            </a:endParaRPr>
          </a:p>
        </p:txBody>
      </p:sp>
      <p:sp>
        <p:nvSpPr>
          <p:cNvPr id="256" name="Google Shape;256;p14"/>
          <p:cNvSpPr txBox="1">
            <a:spLocks noGrp="1"/>
          </p:cNvSpPr>
          <p:nvPr>
            <p:ph type="body" idx="4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/>
              <a:t>Ауру - </a:t>
            </a:r>
            <a:r>
              <a:rPr lang="ru-RU" dirty="0" err="1"/>
              <a:t>патофизиологиялық</a:t>
            </a:r>
            <a:r>
              <a:rPr lang="ru-RU" dirty="0"/>
              <a:t> </a:t>
            </a:r>
            <a:r>
              <a:rPr lang="ru-RU" dirty="0" err="1"/>
              <a:t>тұрғыдан</a:t>
            </a:r>
            <a:r>
              <a:rPr lang="ru-RU" dirty="0"/>
              <a:t> </a:t>
            </a:r>
            <a:r>
              <a:rPr lang="ru-RU" dirty="0" err="1"/>
              <a:t>аурудың</a:t>
            </a:r>
            <a:r>
              <a:rPr lang="ru-RU" dirty="0"/>
              <a:t> </a:t>
            </a:r>
            <a:r>
              <a:rPr lang="ru-RU" dirty="0" err="1"/>
              <a:t>биомедициналық</a:t>
            </a:r>
            <a:r>
              <a:rPr lang="ru-RU" dirty="0"/>
              <a:t> </a:t>
            </a:r>
            <a:r>
              <a:rPr lang="ru-RU" dirty="0" err="1"/>
              <a:t>себебі</a:t>
            </a:r>
            <a:endParaRPr dirty="0"/>
          </a:p>
        </p:txBody>
      </p:sp>
      <p:sp>
        <p:nvSpPr>
          <p:cNvPr id="257" name="Google Shape;257;p14"/>
          <p:cNvSpPr txBox="1"/>
          <p:nvPr/>
        </p:nvSpPr>
        <p:spPr>
          <a:xfrm>
            <a:off x="2743200" y="3888606"/>
            <a:ext cx="8643486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sz="1800" b="1" dirty="0" err="1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науқас</a:t>
            </a:r>
            <a:r>
              <a:rPr lang="ru-RU" sz="1800" b="1" dirty="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b="1" dirty="0" err="1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объективті</a:t>
            </a:r>
            <a:r>
              <a:rPr lang="ru-RU" sz="1800" b="1" dirty="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b="1" dirty="0" err="1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ақпарат</a:t>
            </a:r>
            <a:r>
              <a:rPr lang="ru-RU" sz="1800" b="1" dirty="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b="1" dirty="0" err="1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көзі</a:t>
            </a:r>
            <a:r>
              <a:rPr lang="ru-RU" sz="1800" b="1" dirty="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b="1" dirty="0" err="1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емес</a:t>
            </a:r>
            <a:endParaRPr lang="ru-RU" sz="1800" b="1" dirty="0">
              <a:solidFill>
                <a:schemeClr val="accen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lvl="0"/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Ол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бір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нәрсені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ұмытып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кетуі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немесе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дұрыс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емес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есте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сақтауы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немесе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аурудың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себебінің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нұсқасын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ұсынуы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мүмкін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  <a:p>
            <a:pPr marL="285750" lvl="0" indent="-285750"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Ол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өзін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әдейі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немесе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шынайы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етіп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көрсете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алады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асыра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сілтейді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немесе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төмендетеді</a:t>
            </a:r>
            <a:r>
              <a:rPr lang="ru-RU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5"/>
          <p:cNvSpPr txBox="1">
            <a:spLocks noGrp="1"/>
          </p:cNvSpPr>
          <p:nvPr>
            <p:ph type="title"/>
          </p:nvPr>
        </p:nvSpPr>
        <p:spPr>
          <a:xfrm>
            <a:off x="2129890" y="499534"/>
            <a:ext cx="10772775" cy="1030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lvl="0">
              <a:buClr>
                <a:schemeClr val="accent1"/>
              </a:buClr>
              <a:buSzPts val="3240"/>
            </a:pPr>
            <a:r>
              <a:rPr lang="ru-RU" sz="3240" b="1" dirty="0" err="1">
                <a:solidFill>
                  <a:schemeClr val="accent1"/>
                </a:solidFill>
              </a:rPr>
              <a:t>Әңгімелесудің</a:t>
            </a:r>
            <a:r>
              <a:rPr lang="ru-RU" sz="3240" b="1" dirty="0">
                <a:solidFill>
                  <a:schemeClr val="accent1"/>
                </a:solidFill>
              </a:rPr>
              <a:t> </a:t>
            </a:r>
            <a:r>
              <a:rPr lang="ru-RU" sz="3240" b="1" dirty="0" err="1">
                <a:solidFill>
                  <a:schemeClr val="accent1"/>
                </a:solidFill>
              </a:rPr>
              <a:t>білікті</a:t>
            </a:r>
            <a:r>
              <a:rPr lang="ru-RU" sz="3240" b="1" dirty="0">
                <a:solidFill>
                  <a:schemeClr val="accent1"/>
                </a:solidFill>
              </a:rPr>
              <a:t> </a:t>
            </a:r>
            <a:r>
              <a:rPr lang="ru-RU" sz="3240" b="1" dirty="0" err="1">
                <a:solidFill>
                  <a:schemeClr val="accent1"/>
                </a:solidFill>
              </a:rPr>
              <a:t>әдістері</a:t>
            </a:r>
            <a:br>
              <a:rPr lang="en-US" sz="3240" b="1" dirty="0">
                <a:solidFill>
                  <a:schemeClr val="accent1"/>
                </a:solidFill>
              </a:rPr>
            </a:br>
            <a:endParaRPr sz="3240" b="1" dirty="0">
              <a:solidFill>
                <a:schemeClr val="accent1"/>
              </a:solidFill>
            </a:endParaRPr>
          </a:p>
        </p:txBody>
      </p:sp>
      <p:graphicFrame>
        <p:nvGraphicFramePr>
          <p:cNvPr id="263" name="Google Shape;263;p15"/>
          <p:cNvGraphicFramePr/>
          <p:nvPr>
            <p:extLst>
              <p:ext uri="{D42A27DB-BD31-4B8C-83A1-F6EECF244321}">
                <p14:modId xmlns:p14="http://schemas.microsoft.com/office/powerpoint/2010/main" val="2257795643"/>
              </p:ext>
            </p:extLst>
          </p:nvPr>
        </p:nvGraphicFramePr>
        <p:xfrm>
          <a:off x="945783" y="1828800"/>
          <a:ext cx="10681525" cy="4152605"/>
        </p:xfrm>
        <a:graphic>
          <a:graphicData uri="http://schemas.openxmlformats.org/drawingml/2006/table">
            <a:tbl>
              <a:tblPr>
                <a:noFill/>
                <a:tableStyleId>{9594BE59-36EB-48D9-BC73-20D1CA41745A}</a:tableStyleId>
              </a:tblPr>
              <a:tblGrid>
                <a:gridCol w="1068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66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27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/>
                        <a:t>● </a:t>
                      </a:r>
                      <a:r>
                        <a:rPr lang="kk-KZ" sz="3200" dirty="0"/>
                        <a:t>Белсенді тындау                          </a:t>
                      </a:r>
                      <a:r>
                        <a:rPr lang="en-US" sz="3200" dirty="0"/>
                        <a:t>●</a:t>
                      </a:r>
                      <a:r>
                        <a:rPr lang="kk-KZ" sz="3200" dirty="0"/>
                        <a:t>Дәлелдеу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27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/>
                        <a:t>● </a:t>
                      </a:r>
                      <a:r>
                        <a:rPr lang="ru-RU" sz="3200" dirty="0" err="1"/>
                        <a:t>Эмпатическалық</a:t>
                      </a:r>
                      <a:r>
                        <a:rPr lang="ru-RU" sz="3200" dirty="0"/>
                        <a:t> </a:t>
                      </a:r>
                      <a:r>
                        <a:rPr lang="ru-RU" sz="3200" dirty="0" err="1"/>
                        <a:t>жауаптар</a:t>
                      </a:r>
                      <a:r>
                        <a:rPr lang="ru-RU" sz="3200" dirty="0"/>
                        <a:t>          </a:t>
                      </a:r>
                      <a:r>
                        <a:rPr lang="en-US" sz="3200" dirty="0"/>
                        <a:t>●</a:t>
                      </a:r>
                      <a:r>
                        <a:rPr lang="kk-KZ" sz="3200" dirty="0"/>
                        <a:t>Серіктестік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103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/>
                        <a:t>● </a:t>
                      </a:r>
                      <a:r>
                        <a:rPr lang="kk-KZ" sz="3200" dirty="0"/>
                        <a:t>Бағытталған сұрақ </a:t>
                      </a:r>
                      <a:r>
                        <a:rPr lang="ru-RU" sz="3200" dirty="0"/>
                        <a:t>      </a:t>
                      </a:r>
                      <a:r>
                        <a:rPr lang="en-US" sz="3200" dirty="0"/>
                        <a:t>             </a:t>
                      </a:r>
                      <a:r>
                        <a:rPr lang="kk-KZ" sz="3200" dirty="0"/>
                        <a:t>     </a:t>
                      </a:r>
                      <a:r>
                        <a:rPr lang="en-US" sz="3200" dirty="0"/>
                        <a:t>●</a:t>
                      </a:r>
                      <a:r>
                        <a:rPr lang="kk-KZ" sz="3200" dirty="0"/>
                        <a:t>Сөйлесу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27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/>
                        <a:t>● </a:t>
                      </a:r>
                      <a:r>
                        <a:rPr lang="kk-KZ" sz="3200" dirty="0"/>
                        <a:t>Вербальды емес коммуникация </a:t>
                      </a:r>
                      <a:r>
                        <a:rPr lang="en-US" sz="3200" dirty="0"/>
                        <a:t>               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0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/>
                        <a:t>● </a:t>
                      </a:r>
                      <a:r>
                        <a:rPr lang="kk-KZ" sz="3200" dirty="0"/>
                        <a:t>Науқасты тексеру </a:t>
                      </a:r>
                      <a:r>
                        <a:rPr lang="en-US" sz="3200" dirty="0"/>
                        <a:t>                                </a:t>
                      </a:r>
                      <a:endParaRPr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6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endParaRPr/>
          </a:p>
        </p:txBody>
      </p:sp>
      <p:grpSp>
        <p:nvGrpSpPr>
          <p:cNvPr id="269" name="Google Shape;269;p16"/>
          <p:cNvGrpSpPr/>
          <p:nvPr/>
        </p:nvGrpSpPr>
        <p:grpSpPr>
          <a:xfrm>
            <a:off x="2421573" y="2012157"/>
            <a:ext cx="9083040" cy="3899693"/>
            <a:chOff x="-167640" y="-121443"/>
            <a:chExt cx="9083040" cy="3899693"/>
          </a:xfrm>
        </p:grpSpPr>
        <p:sp>
          <p:nvSpPr>
            <p:cNvPr id="270" name="Google Shape;270;p16"/>
            <p:cNvSpPr/>
            <p:nvPr/>
          </p:nvSpPr>
          <p:spPr>
            <a:xfrm rot="-5400000">
              <a:off x="1284287" y="-1284287"/>
              <a:ext cx="1889125" cy="4457700"/>
            </a:xfrm>
            <a:prstGeom prst="round1Rect">
              <a:avLst>
                <a:gd name="adj" fmla="val 16667"/>
              </a:avLst>
            </a:prstGeom>
            <a:solidFill>
              <a:schemeClr val="accent5"/>
            </a:solidFill>
            <a:ln w="1587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6"/>
            <p:cNvSpPr txBox="1"/>
            <p:nvPr/>
          </p:nvSpPr>
          <p:spPr>
            <a:xfrm>
              <a:off x="-167640" y="77312"/>
              <a:ext cx="4625340" cy="15482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600" tIns="355600" rIns="355600" bIns="3556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5000" dirty="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Негізгі</a:t>
              </a:r>
              <a:endParaRPr sz="5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2" name="Google Shape;272;p16"/>
            <p:cNvSpPr/>
            <p:nvPr/>
          </p:nvSpPr>
          <p:spPr>
            <a:xfrm>
              <a:off x="4457700" y="0"/>
              <a:ext cx="4457700" cy="1889125"/>
            </a:xfrm>
            <a:prstGeom prst="round1Rect">
              <a:avLst>
                <a:gd name="adj" fmla="val 16667"/>
              </a:avLst>
            </a:prstGeom>
            <a:solidFill>
              <a:srgbClr val="6DAB53"/>
            </a:solidFill>
            <a:ln w="1587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6"/>
            <p:cNvSpPr txBox="1"/>
            <p:nvPr/>
          </p:nvSpPr>
          <p:spPr>
            <a:xfrm>
              <a:off x="4122420" y="-121443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600" tIns="355600" rIns="355600" bIns="3556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5000" dirty="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Белсенді</a:t>
              </a:r>
              <a:endParaRPr sz="5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4" name="Google Shape;274;p16"/>
            <p:cNvSpPr/>
            <p:nvPr/>
          </p:nvSpPr>
          <p:spPr>
            <a:xfrm rot="10800000">
              <a:off x="0" y="1889125"/>
              <a:ext cx="4457700" cy="1889125"/>
            </a:xfrm>
            <a:prstGeom prst="round1Rect">
              <a:avLst>
                <a:gd name="adj" fmla="val 16667"/>
              </a:avLst>
            </a:prstGeom>
            <a:solidFill>
              <a:srgbClr val="5EAB68"/>
            </a:solidFill>
            <a:ln w="1587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6"/>
            <p:cNvSpPr txBox="1"/>
            <p:nvPr/>
          </p:nvSpPr>
          <p:spPr>
            <a:xfrm>
              <a:off x="0" y="2361406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600" tIns="355600" rIns="355600" bIns="3556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5000" dirty="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Екіншілік </a:t>
              </a:r>
              <a:endParaRPr sz="5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6" name="Google Shape;276;p16"/>
            <p:cNvSpPr/>
            <p:nvPr/>
          </p:nvSpPr>
          <p:spPr>
            <a:xfrm rot="5400000">
              <a:off x="5741987" y="604837"/>
              <a:ext cx="1889125" cy="4457700"/>
            </a:xfrm>
            <a:prstGeom prst="round1Rect">
              <a:avLst>
                <a:gd name="adj" fmla="val 16667"/>
              </a:avLst>
            </a:prstGeom>
            <a:solidFill>
              <a:srgbClr val="69AB8F"/>
            </a:solidFill>
            <a:ln w="1587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6"/>
            <p:cNvSpPr txBox="1"/>
            <p:nvPr/>
          </p:nvSpPr>
          <p:spPr>
            <a:xfrm>
              <a:off x="4457700" y="2361406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5600" tIns="355600" rIns="355600" bIns="3556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5000" dirty="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Анықталған</a:t>
              </a:r>
              <a:endParaRPr sz="5000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8" name="Google Shape;278;p16"/>
            <p:cNvSpPr/>
            <p:nvPr/>
          </p:nvSpPr>
          <p:spPr>
            <a:xfrm>
              <a:off x="3120390" y="1416843"/>
              <a:ext cx="2674620" cy="944562"/>
            </a:xfrm>
            <a:prstGeom prst="roundRect">
              <a:avLst>
                <a:gd name="adj" fmla="val 16667"/>
              </a:avLst>
            </a:prstGeom>
            <a:solidFill>
              <a:srgbClr val="DBE2CE"/>
            </a:solidFill>
            <a:ln w="1587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6"/>
            <p:cNvSpPr txBox="1"/>
            <p:nvPr/>
          </p:nvSpPr>
          <p:spPr>
            <a:xfrm>
              <a:off x="3166500" y="1462953"/>
              <a:ext cx="2582400" cy="8523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800"/>
                <a:buFont typeface="Century Gothic"/>
                <a:buNone/>
              </a:pPr>
              <a:r>
                <a:rPr lang="kk-KZ" sz="2800" b="1" dirty="0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Шағымдары</a:t>
              </a:r>
              <a:endParaRPr sz="2800" b="1" dirty="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7"/>
          <p:cNvSpPr txBox="1">
            <a:spLocks noGrp="1"/>
          </p:cNvSpPr>
          <p:nvPr>
            <p:ph type="title"/>
          </p:nvPr>
        </p:nvSpPr>
        <p:spPr>
          <a:xfrm>
            <a:off x="2226322" y="489907"/>
            <a:ext cx="10772775" cy="742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lang="kk-KZ" b="1" dirty="0">
                <a:solidFill>
                  <a:schemeClr val="accent1"/>
                </a:solidFill>
              </a:rPr>
              <a:t>Основые жалобы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85" name="Google Shape;285;p17"/>
          <p:cNvSpPr txBox="1">
            <a:spLocks noGrp="1"/>
          </p:cNvSpPr>
          <p:nvPr>
            <p:ph type="body" idx="1"/>
          </p:nvPr>
        </p:nvSpPr>
        <p:spPr>
          <a:xfrm>
            <a:off x="2226322" y="1498026"/>
            <a:ext cx="4857871" cy="5034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S </a:t>
            </a:r>
            <a:r>
              <a:rPr lang="en-US" dirty="0" err="1"/>
              <a:t>ite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O </a:t>
            </a:r>
            <a:r>
              <a:rPr lang="en-US" dirty="0" err="1"/>
              <a:t>nset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C </a:t>
            </a:r>
            <a:r>
              <a:rPr lang="en-US" dirty="0" err="1"/>
              <a:t>haracter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R </a:t>
            </a:r>
            <a:r>
              <a:rPr lang="en-US" dirty="0" err="1"/>
              <a:t>adiation</a:t>
            </a:r>
            <a:r>
              <a:rPr lang="en-US" dirty="0"/>
              <a:t>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A </a:t>
            </a:r>
            <a:r>
              <a:rPr lang="en-US" dirty="0" err="1"/>
              <a:t>lleviating</a:t>
            </a:r>
            <a:r>
              <a:rPr lang="en-US" dirty="0"/>
              <a:t> factors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T </a:t>
            </a:r>
            <a:r>
              <a:rPr lang="en-US" dirty="0" err="1"/>
              <a:t>iming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E </a:t>
            </a:r>
            <a:r>
              <a:rPr lang="en-US" dirty="0" err="1"/>
              <a:t>xacerbating</a:t>
            </a:r>
            <a:r>
              <a:rPr lang="en-US" dirty="0"/>
              <a:t> factors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 b="1" dirty="0"/>
              <a:t>S </a:t>
            </a:r>
            <a:r>
              <a:rPr lang="en-US" dirty="0" err="1"/>
              <a:t>everity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86" name="Google Shape;286;p17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 dirty="0"/>
              <a:t>The events should be placed in chronological order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 dirty="0"/>
              <a:t>Identify and create a full medical picture of the individual 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8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lang="en-US" b="1">
                <a:solidFill>
                  <a:schemeClr val="accent1"/>
                </a:solidFill>
              </a:rPr>
              <a:t>Anamnesis morbi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92" name="Google Shape;292;p18"/>
          <p:cNvSpPr txBox="1">
            <a:spLocks noGrp="1"/>
          </p:cNvSpPr>
          <p:nvPr>
            <p:ph type="body" idx="1"/>
          </p:nvPr>
        </p:nvSpPr>
        <p:spPr>
          <a:xfrm>
            <a:off x="1953928" y="1588168"/>
            <a:ext cx="4841508" cy="4735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kk-KZ" dirty="0"/>
              <a:t>Аурудың басталуы</a:t>
            </a:r>
            <a:endParaRPr lang="en-US" dirty="0"/>
          </a:p>
          <a:p>
            <a:pPr marL="342900" lvl="0">
              <a:spcBef>
                <a:spcPts val="0"/>
              </a:spcBef>
            </a:pPr>
            <a:r>
              <a:rPr lang="ru-RU" dirty="0" err="1"/>
              <a:t>көріністердің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болу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өзгеру</a:t>
            </a:r>
            <a:r>
              <a:rPr lang="ru-RU" dirty="0"/>
              <a:t> </a:t>
            </a:r>
            <a:r>
              <a:rPr lang="ru-RU" dirty="0" err="1"/>
              <a:t>тәртібі</a:t>
            </a:r>
            <a:endParaRPr lang="ru-RU" dirty="0"/>
          </a:p>
          <a:p>
            <a:pPr marL="342900" lvl="0">
              <a:spcBef>
                <a:spcPts val="0"/>
              </a:spcBef>
            </a:pPr>
            <a:r>
              <a:rPr lang="ru-RU" dirty="0" err="1"/>
              <a:t>Жиілік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мерзімділік</a:t>
            </a:r>
            <a:endParaRPr dirty="0"/>
          </a:p>
          <a:p>
            <a:pPr marL="342900" lvl="0"/>
            <a:r>
              <a:rPr lang="ru-RU" dirty="0" err="1"/>
              <a:t>алдыңғы</a:t>
            </a:r>
            <a:r>
              <a:rPr lang="ru-RU" dirty="0"/>
              <a:t> </a:t>
            </a:r>
            <a:r>
              <a:rPr lang="ru-RU" dirty="0" err="1"/>
              <a:t>емдеу</a:t>
            </a:r>
            <a:r>
              <a:rPr lang="ru-RU" dirty="0"/>
              <a:t> </a:t>
            </a:r>
            <a:r>
              <a:rPr lang="ru-RU" dirty="0" err="1"/>
              <a:t>нәтижелері</a:t>
            </a:r>
            <a:r>
              <a:rPr lang="ru-RU" dirty="0"/>
              <a:t>,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өзін-өзі</a:t>
            </a:r>
            <a:r>
              <a:rPr lang="ru-RU" dirty="0"/>
              <a:t> </a:t>
            </a:r>
            <a:r>
              <a:rPr lang="ru-RU" dirty="0" err="1"/>
              <a:t>емдеу</a:t>
            </a:r>
            <a:endParaRPr lang="ru-RU" dirty="0"/>
          </a:p>
          <a:p>
            <a:pPr marL="342900" lvl="0"/>
            <a:r>
              <a:rPr lang="kk-KZ" dirty="0"/>
              <a:t>Бұл келуінің себебі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>
              <a:buNone/>
            </a:pPr>
            <a:r>
              <a:rPr lang="ru-RU" b="1" dirty="0" err="1"/>
              <a:t>жедел</a:t>
            </a:r>
            <a:r>
              <a:rPr lang="ru-RU" b="1" dirty="0"/>
              <a:t> ауру-</a:t>
            </a:r>
            <a:r>
              <a:rPr lang="ru-RU" b="1" dirty="0" err="1"/>
              <a:t>аурудың</a:t>
            </a:r>
            <a:r>
              <a:rPr lang="ru-RU" b="1" dirty="0"/>
              <a:t> </a:t>
            </a:r>
            <a:r>
              <a:rPr lang="ru-RU" b="1" dirty="0" err="1"/>
              <a:t>сағат</a:t>
            </a:r>
            <a:r>
              <a:rPr lang="ru-RU" b="1" dirty="0"/>
              <a:t> </a:t>
            </a:r>
            <a:r>
              <a:rPr lang="ru-RU" b="1" dirty="0" err="1"/>
              <a:t>сайын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</a:t>
            </a:r>
            <a:r>
              <a:rPr lang="ru-RU" b="1" dirty="0" err="1"/>
              <a:t>тіпті</a:t>
            </a:r>
            <a:r>
              <a:rPr lang="ru-RU" b="1" dirty="0"/>
              <a:t> минут </a:t>
            </a:r>
            <a:r>
              <a:rPr lang="ru-RU" b="1" dirty="0" err="1"/>
              <a:t>сайын</a:t>
            </a:r>
            <a:r>
              <a:rPr lang="ru-RU" b="1" dirty="0"/>
              <a:t> </a:t>
            </a:r>
            <a:r>
              <a:rPr lang="ru-RU" b="1" dirty="0" err="1"/>
              <a:t>дамуы</a:t>
            </a:r>
            <a:r>
              <a:rPr lang="ru-RU" b="1" dirty="0"/>
              <a:t> </a:t>
            </a:r>
            <a:r>
              <a:rPr lang="ru-RU" b="1" dirty="0" err="1"/>
              <a:t>маңызды</a:t>
            </a:r>
            <a:endParaRPr lang="ru-RU" b="1" dirty="0"/>
          </a:p>
          <a:p>
            <a:pPr marL="0" lvl="0" indent="0">
              <a:buNone/>
            </a:pPr>
            <a:r>
              <a:rPr lang="ru-RU" b="1" dirty="0" err="1"/>
              <a:t>созылмалы-</a:t>
            </a:r>
            <a:r>
              <a:rPr lang="ru-RU" dirty="0" err="1"/>
              <a:t>күндер</a:t>
            </a:r>
            <a:r>
              <a:rPr lang="ru-RU" dirty="0"/>
              <a:t>, </a:t>
            </a:r>
            <a:r>
              <a:rPr lang="ru-RU" dirty="0" err="1"/>
              <a:t>апталар</a:t>
            </a:r>
            <a:r>
              <a:rPr lang="ru-RU" dirty="0"/>
              <a:t>, </a:t>
            </a:r>
            <a:r>
              <a:rPr lang="ru-RU" dirty="0" err="1"/>
              <a:t>айлар</a:t>
            </a:r>
            <a:endParaRPr dirty="0"/>
          </a:p>
        </p:txBody>
      </p:sp>
      <p:sp>
        <p:nvSpPr>
          <p:cNvPr id="293" name="Google Shape;293;p18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22860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9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Clr>
                <a:schemeClr val="accent1"/>
              </a:buClr>
              <a:buSzPts val="3600"/>
            </a:pPr>
            <a:r>
              <a:rPr lang="ru-RU" b="1" dirty="0">
                <a:solidFill>
                  <a:schemeClr val="accent1"/>
                </a:solidFill>
              </a:rPr>
              <a:t>Медицина </a:t>
            </a:r>
            <a:r>
              <a:rPr lang="ru-RU" b="1" dirty="0" err="1">
                <a:solidFill>
                  <a:schemeClr val="accent1"/>
                </a:solidFill>
              </a:rPr>
              <a:t>және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емдеу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тарихы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99" name="Google Shape;299;p19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Дәрі-дәрмектерді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атауын</a:t>
            </a:r>
            <a:r>
              <a:rPr lang="ru-RU" dirty="0"/>
              <a:t>, </a:t>
            </a:r>
            <a:r>
              <a:rPr lang="ru-RU" dirty="0" err="1"/>
              <a:t>дозасын</a:t>
            </a:r>
            <a:r>
              <a:rPr lang="ru-RU" dirty="0"/>
              <a:t>,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әдісін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жиілігін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342900" lvl="0"/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әсері</a:t>
            </a:r>
            <a:endParaRPr lang="ru-RU" dirty="0"/>
          </a:p>
          <a:p>
            <a:pPr marL="342900" lvl="0"/>
            <a:r>
              <a:rPr lang="ru-RU" dirty="0"/>
              <a:t> </a:t>
            </a:r>
            <a:r>
              <a:rPr lang="ru-RU" dirty="0" err="1"/>
              <a:t>Науқасқа</a:t>
            </a:r>
            <a:r>
              <a:rPr lang="ru-RU" dirty="0"/>
              <a:t> </a:t>
            </a:r>
            <a:r>
              <a:rPr lang="ru-RU" dirty="0" err="1"/>
              <a:t>әсері</a:t>
            </a:r>
            <a:endParaRPr dirty="0"/>
          </a:p>
        </p:txBody>
      </p:sp>
      <p:sp>
        <p:nvSpPr>
          <p:cNvPr id="300" name="Google Shape;300;p19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Аллергияны</a:t>
            </a:r>
            <a:r>
              <a:rPr lang="ru-RU" dirty="0"/>
              <a:t>,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бөртпе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жүрек</a:t>
            </a:r>
            <a:r>
              <a:rPr lang="ru-RU" dirty="0"/>
              <a:t> </a:t>
            </a:r>
            <a:r>
              <a:rPr lang="ru-RU" dirty="0" err="1"/>
              <a:t>айну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дәріге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реакцияларды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тамақ</a:t>
            </a:r>
            <a:r>
              <a:rPr lang="ru-RU" dirty="0"/>
              <a:t>, </a:t>
            </a:r>
            <a:r>
              <a:rPr lang="ru-RU" dirty="0" err="1"/>
              <a:t>жәндіктер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қоршаған</a:t>
            </a:r>
            <a:r>
              <a:rPr lang="ru-RU" dirty="0"/>
              <a:t> орта </a:t>
            </a:r>
            <a:r>
              <a:rPr lang="ru-RU" dirty="0" err="1"/>
              <a:t>факторларына</a:t>
            </a:r>
            <a:r>
              <a:rPr lang="ru-RU" dirty="0"/>
              <a:t> </a:t>
            </a:r>
            <a:r>
              <a:rPr lang="ru-RU" dirty="0" err="1"/>
              <a:t>аллергияны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lvl="0">
              <a:buSzPts val="3240"/>
            </a:pPr>
            <a:r>
              <a:rPr lang="ru-RU" sz="3240" dirty="0"/>
              <a:t>Медицина </a:t>
            </a:r>
            <a:r>
              <a:rPr lang="ru-RU" sz="3240" dirty="0" err="1"/>
              <a:t>сыныпта</a:t>
            </a:r>
            <a:r>
              <a:rPr lang="ru-RU" sz="3240" dirty="0"/>
              <a:t> </a:t>
            </a:r>
            <a:r>
              <a:rPr lang="ru-RU" sz="3240" dirty="0" err="1"/>
              <a:t>емес</a:t>
            </a:r>
            <a:r>
              <a:rPr lang="ru-RU" sz="3240" dirty="0"/>
              <a:t>, </a:t>
            </a:r>
            <a:r>
              <a:rPr lang="ru-RU" sz="3240" dirty="0" err="1"/>
              <a:t>науқастың</a:t>
            </a:r>
            <a:r>
              <a:rPr lang="ru-RU" sz="3240" dirty="0"/>
              <a:t> </a:t>
            </a:r>
            <a:r>
              <a:rPr lang="ru-RU" sz="3240" dirty="0" err="1"/>
              <a:t>төсегінде</a:t>
            </a:r>
            <a:r>
              <a:rPr lang="ru-RU" sz="3240" dirty="0"/>
              <a:t> </a:t>
            </a:r>
            <a:r>
              <a:rPr lang="ru-RU" sz="3240" dirty="0" err="1"/>
              <a:t>зерттеледі</a:t>
            </a:r>
            <a:br>
              <a:rPr lang="en-US" sz="3240" dirty="0"/>
            </a:br>
            <a:r>
              <a:rPr lang="en-US" sz="3240" dirty="0"/>
              <a:t>                                         </a:t>
            </a:r>
            <a:r>
              <a:rPr lang="ru-RU" sz="2790" dirty="0"/>
              <a:t>сэр Уильям </a:t>
            </a:r>
            <a:r>
              <a:rPr lang="ru-RU" sz="2790" dirty="0" err="1"/>
              <a:t>Ослер</a:t>
            </a:r>
            <a:endParaRPr sz="1979" dirty="0"/>
          </a:p>
        </p:txBody>
      </p:sp>
      <p:sp>
        <p:nvSpPr>
          <p:cNvPr id="171" name="Google Shape;171;p2"/>
          <p:cNvSpPr txBox="1">
            <a:spLocks noGrp="1"/>
          </p:cNvSpPr>
          <p:nvPr>
            <p:ph type="body" idx="1"/>
          </p:nvPr>
        </p:nvSpPr>
        <p:spPr>
          <a:xfrm>
            <a:off x="1501541" y="2157731"/>
            <a:ext cx="9928840" cy="441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  <a:buSzPts val="2800"/>
            </a:pPr>
            <a:r>
              <a:rPr lang="ru-RU" sz="2800" b="1" dirty="0" err="1">
                <a:solidFill>
                  <a:schemeClr val="accent1"/>
                </a:solidFill>
              </a:rPr>
              <a:t>Кеңес</a:t>
            </a:r>
            <a:r>
              <a:rPr lang="ru-RU" sz="2800" b="1" dirty="0">
                <a:solidFill>
                  <a:schemeClr val="accent1"/>
                </a:solidFill>
              </a:rPr>
              <a:t> беру </a:t>
            </a:r>
            <a:r>
              <a:rPr lang="ru-RU" sz="2800" b="1" dirty="0" err="1">
                <a:solidFill>
                  <a:schemeClr val="accent1"/>
                </a:solidFill>
              </a:rPr>
              <a:t>реттілігі</a:t>
            </a:r>
            <a:r>
              <a:rPr lang="ru-RU" sz="2800" b="1" dirty="0">
                <a:solidFill>
                  <a:schemeClr val="accent1"/>
                </a:solidFill>
              </a:rPr>
              <a:t>   </a:t>
            </a:r>
            <a:endParaRPr dirty="0"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kk-KZ" dirty="0"/>
              <a:t>Анамнез</a:t>
            </a:r>
            <a:endParaRPr dirty="0"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kk-KZ" dirty="0"/>
              <a:t>Зерттеу </a:t>
            </a:r>
            <a:endParaRPr dirty="0"/>
          </a:p>
          <a:p>
            <a:pPr lvl="0" indent="-457200">
              <a:buFont typeface="Century Gothic"/>
              <a:buAutoNum type="arabicPeriod"/>
            </a:pPr>
            <a:r>
              <a:rPr lang="ru-RU" dirty="0"/>
              <a:t>Пациентке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нәтижелерді</a:t>
            </a:r>
            <a:r>
              <a:rPr lang="ru-RU" dirty="0"/>
              <a:t> </a:t>
            </a:r>
            <a:r>
              <a:rPr lang="ru-RU" dirty="0" err="1"/>
              <a:t>түсіндіру</a:t>
            </a:r>
            <a:endParaRPr lang="ru-RU" dirty="0"/>
          </a:p>
          <a:p>
            <a:pPr lvl="0" indent="-457200">
              <a:buFont typeface="Century Gothic"/>
              <a:buAutoNum type="arabicPeriod"/>
            </a:pPr>
            <a:r>
              <a:rPr lang="ru-RU" dirty="0" err="1"/>
              <a:t>Болжама</a:t>
            </a:r>
            <a:r>
              <a:rPr lang="ru-RU" dirty="0"/>
              <a:t> диагноз. </a:t>
            </a:r>
            <a:r>
              <a:rPr lang="ru-RU" dirty="0" err="1"/>
              <a:t>Салыстырмалы</a:t>
            </a:r>
            <a:r>
              <a:rPr lang="ru-RU" dirty="0"/>
              <a:t> диагностика  </a:t>
            </a:r>
            <a:endParaRPr dirty="0"/>
          </a:p>
          <a:p>
            <a:pPr lvl="0" indent="-457200">
              <a:buFont typeface="Century Gothic"/>
              <a:buAutoNum type="arabicPeriod"/>
            </a:pPr>
            <a:r>
              <a:rPr lang="ru-RU" dirty="0" err="1"/>
              <a:t>Науқасты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жоспары</a:t>
            </a:r>
            <a:r>
              <a:rPr lang="ru-RU" dirty="0"/>
              <a:t>  (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емдеу</a:t>
            </a:r>
            <a:r>
              <a:rPr lang="ru-RU" dirty="0"/>
              <a:t>)</a:t>
            </a:r>
          </a:p>
          <a:p>
            <a:pPr lvl="0" indent="-457200">
              <a:buFont typeface="Century Gothic"/>
              <a:buAutoNum type="arabicPeriod"/>
            </a:pP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жоспарын</a:t>
            </a:r>
            <a:r>
              <a:rPr lang="ru-RU" dirty="0"/>
              <a:t> </a:t>
            </a:r>
            <a:r>
              <a:rPr lang="ru-RU" dirty="0" err="1"/>
              <a:t>түсіндіру</a:t>
            </a:r>
            <a:r>
              <a:rPr lang="ru-RU" dirty="0"/>
              <a:t> </a:t>
            </a:r>
            <a:endParaRPr dirty="0"/>
          </a:p>
          <a:p>
            <a:pPr lvl="0" indent="-457200">
              <a:buFont typeface="Century Gothic"/>
              <a:buAutoNum type="arabicPeriod"/>
            </a:pPr>
            <a:r>
              <a:rPr lang="ru-RU" dirty="0" err="1"/>
              <a:t>Емдеуге</a:t>
            </a:r>
            <a:r>
              <a:rPr lang="ru-RU" dirty="0"/>
              <a:t> </a:t>
            </a:r>
            <a:r>
              <a:rPr lang="ru-RU" dirty="0" err="1"/>
              <a:t>көрсеткіштер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,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тексерісі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талдаулар</a:t>
            </a:r>
            <a:r>
              <a:rPr lang="ru-RU" dirty="0"/>
              <a:t>     </a:t>
            </a:r>
            <a:endParaRPr dirty="0"/>
          </a:p>
          <a:p>
            <a:pPr lvl="0" indent="-457200">
              <a:buFont typeface="Century Gothic"/>
              <a:buAutoNum type="arabicPeriod"/>
            </a:pPr>
            <a:r>
              <a:rPr lang="ru-RU" dirty="0"/>
              <a:t>Ауру </a:t>
            </a:r>
            <a:r>
              <a:rPr lang="ru-RU" dirty="0" err="1"/>
              <a:t>тарихына</a:t>
            </a:r>
            <a:r>
              <a:rPr lang="ru-RU" dirty="0"/>
              <a:t> </a:t>
            </a:r>
            <a:r>
              <a:rPr lang="ru-RU" dirty="0" err="1"/>
              <a:t>жазу</a:t>
            </a:r>
            <a:r>
              <a:rPr lang="ru-RU" dirty="0"/>
              <a:t> 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0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Clr>
                <a:schemeClr val="accent1"/>
              </a:buClr>
              <a:buSzPts val="3600"/>
            </a:pPr>
            <a:r>
              <a:rPr lang="ru-RU" b="1" dirty="0" err="1">
                <a:solidFill>
                  <a:schemeClr val="accent1"/>
                </a:solidFill>
              </a:rPr>
              <a:t>Аллергиялық</a:t>
            </a:r>
            <a:r>
              <a:rPr lang="ru-RU" b="1" dirty="0">
                <a:solidFill>
                  <a:schemeClr val="accent1"/>
                </a:solidFill>
              </a:rPr>
              <a:t> анамнез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306" name="Google Shape;306;p20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сұрау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?</a:t>
            </a:r>
          </a:p>
          <a:p>
            <a:pPr marL="0" lvl="0" indent="0">
              <a:spcBef>
                <a:spcPts val="0"/>
              </a:spcBef>
              <a:buNone/>
            </a:pPr>
            <a:endParaRPr dirty="0"/>
          </a:p>
          <a:p>
            <a:pPr marL="342900" lvl="0"/>
            <a:r>
              <a:rPr lang="ru-RU" dirty="0" err="1"/>
              <a:t>науқас</a:t>
            </a:r>
            <a:r>
              <a:rPr lang="ru-RU" dirty="0"/>
              <a:t> </a:t>
            </a:r>
            <a:r>
              <a:rPr lang="ru-RU" dirty="0" err="1"/>
              <a:t>аллергияның</a:t>
            </a:r>
            <a:r>
              <a:rPr lang="ru-RU" dirty="0"/>
              <a:t> </a:t>
            </a:r>
            <a:r>
              <a:rPr lang="ru-RU" dirty="0" err="1"/>
              <a:t>көрінісін</a:t>
            </a:r>
            <a:r>
              <a:rPr lang="ru-RU" dirty="0"/>
              <a:t> </a:t>
            </a:r>
            <a:r>
              <a:rPr lang="ru-RU" dirty="0" err="1"/>
              <a:t>басқаша</a:t>
            </a:r>
            <a:r>
              <a:rPr lang="ru-RU" dirty="0"/>
              <a:t> </a:t>
            </a:r>
            <a:r>
              <a:rPr lang="ru-RU" dirty="0" err="1"/>
              <a:t>қабылдауы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endParaRPr lang="ru-RU" dirty="0"/>
          </a:p>
          <a:p>
            <a:pPr marL="342900" lvl="0"/>
            <a:r>
              <a:rPr lang="ru-RU" b="1" dirty="0" err="1">
                <a:solidFill>
                  <a:schemeClr val="accent1"/>
                </a:solidFill>
              </a:rPr>
              <a:t>Аллергиялық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реакциялар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b="1" dirty="0" err="1">
                <a:solidFill>
                  <a:schemeClr val="accent1"/>
                </a:solidFill>
              </a:rPr>
              <a:t>дәрі-дәрмектер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қажет</a:t>
            </a:r>
            <a:r>
              <a:rPr lang="ru-RU" b="1" dirty="0">
                <a:solidFill>
                  <a:schemeClr val="accent1"/>
                </a:solidFill>
              </a:rPr>
              <a:t>, ауру </a:t>
            </a:r>
            <a:r>
              <a:rPr lang="ru-RU" b="1" dirty="0" err="1">
                <a:solidFill>
                  <a:schemeClr val="accent1"/>
                </a:solidFill>
              </a:rPr>
              <a:t>тарихының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және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ерекшелеу</a:t>
            </a:r>
            <a:r>
              <a:rPr lang="en-US" b="1" dirty="0">
                <a:solidFill>
                  <a:schemeClr val="accent1"/>
                </a:solidFill>
              </a:rPr>
              <a:t>!!!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307" name="Google Shape;307;p20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en-US" dirty="0"/>
              <a:t>:</a:t>
            </a:r>
            <a:endParaRPr dirty="0"/>
          </a:p>
          <a:p>
            <a:pPr marL="342900" lvl="0"/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көріністер</a:t>
            </a:r>
            <a:r>
              <a:rPr lang="en-US" dirty="0"/>
              <a:t>?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kk-KZ" dirty="0"/>
              <a:t>қашан</a:t>
            </a:r>
            <a:r>
              <a:rPr lang="en-US" dirty="0"/>
              <a:t>?</a:t>
            </a:r>
            <a:endParaRPr dirty="0"/>
          </a:p>
          <a:p>
            <a:pPr marL="342900" lvl="0"/>
            <a:r>
              <a:rPr lang="ru-RU" dirty="0" err="1"/>
              <a:t>дәл</a:t>
            </a:r>
            <a:r>
              <a:rPr lang="ru-RU" dirty="0"/>
              <a:t> не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en-US" dirty="0"/>
              <a:t>?</a:t>
            </a:r>
            <a:endParaRPr dirty="0"/>
          </a:p>
          <a:p>
            <a:pPr marL="342900" lvl="0"/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препаратқа</a:t>
            </a:r>
            <a:r>
              <a:rPr lang="ru-RU" dirty="0"/>
              <a:t> </a:t>
            </a:r>
            <a:r>
              <a:rPr lang="ru-RU" dirty="0" err="1"/>
              <a:t>аллергияңыз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-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препаратқа</a:t>
            </a:r>
            <a:r>
              <a:rPr lang="ru-RU" dirty="0"/>
              <a:t>,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1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lang="en-US" b="1">
                <a:solidFill>
                  <a:schemeClr val="accent1"/>
                </a:solidFill>
              </a:rPr>
              <a:t>Anamnesis vitae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13" name="Google Shape;313;p21"/>
          <p:cNvSpPr txBox="1">
            <a:spLocks noGrp="1"/>
          </p:cNvSpPr>
          <p:nvPr>
            <p:ph type="body" idx="1"/>
          </p:nvPr>
        </p:nvSpPr>
        <p:spPr>
          <a:xfrm>
            <a:off x="676656" y="2011680"/>
            <a:ext cx="10753343" cy="4523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en-US" dirty="0"/>
              <a:t> </a:t>
            </a:r>
            <a:r>
              <a:rPr lang="ru-RU" b="1" dirty="0" err="1"/>
              <a:t>Балалардағы</a:t>
            </a:r>
            <a:r>
              <a:rPr lang="ru-RU" b="1" dirty="0"/>
              <a:t> ауру: </a:t>
            </a:r>
            <a:r>
              <a:rPr lang="ru-RU" dirty="0" err="1"/>
              <a:t>Оларға</a:t>
            </a:r>
            <a:r>
              <a:rPr lang="ru-RU" dirty="0"/>
              <a:t> </a:t>
            </a:r>
            <a:r>
              <a:rPr lang="ru-RU" dirty="0" err="1"/>
              <a:t>қызылша</a:t>
            </a:r>
            <a:r>
              <a:rPr lang="ru-RU" dirty="0"/>
              <a:t>, </a:t>
            </a:r>
            <a:r>
              <a:rPr lang="ru-RU" dirty="0" err="1"/>
              <a:t>қызамық</a:t>
            </a:r>
            <a:r>
              <a:rPr lang="ru-RU" dirty="0"/>
              <a:t>, паротит, </a:t>
            </a:r>
            <a:r>
              <a:rPr lang="ru-RU" dirty="0" err="1"/>
              <a:t>көкжөтел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endParaRPr dirty="0"/>
          </a:p>
          <a:p>
            <a:pPr marL="342900" lvl="0"/>
            <a:r>
              <a:rPr lang="ru-RU" dirty="0" err="1"/>
              <a:t>жөтел</a:t>
            </a:r>
            <a:r>
              <a:rPr lang="ru-RU" dirty="0"/>
              <a:t>, </a:t>
            </a:r>
            <a:r>
              <a:rPr lang="ru-RU" dirty="0" err="1"/>
              <a:t>желшешек</a:t>
            </a:r>
            <a:r>
              <a:rPr lang="ru-RU" dirty="0"/>
              <a:t>, ревматизм, </a:t>
            </a:r>
            <a:r>
              <a:rPr lang="ru-RU" dirty="0" err="1"/>
              <a:t>жәншау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полиомиелит.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</a:p>
          <a:p>
            <a:pPr marL="342900" lvl="0"/>
            <a:r>
              <a:rPr lang="ru-RU" dirty="0"/>
              <a:t>Бала </a:t>
            </a:r>
            <a:r>
              <a:rPr lang="ru-RU" dirty="0" err="1"/>
              <a:t>кезіндегі</a:t>
            </a:r>
            <a:r>
              <a:rPr lang="ru-RU" dirty="0"/>
              <a:t> </a:t>
            </a:r>
            <a:r>
              <a:rPr lang="ru-RU" dirty="0" err="1"/>
              <a:t>созылмалы</a:t>
            </a:r>
            <a:r>
              <a:rPr lang="ru-RU" dirty="0"/>
              <a:t> </a:t>
            </a:r>
            <a:r>
              <a:rPr lang="ru-RU" dirty="0" err="1"/>
              <a:t>аурулары</a:t>
            </a:r>
            <a:r>
              <a:rPr lang="ru-RU" dirty="0"/>
              <a:t> бар </a:t>
            </a:r>
            <a:r>
              <a:rPr lang="ru-RU" dirty="0" err="1"/>
              <a:t>ма</a:t>
            </a:r>
            <a:r>
              <a:rPr lang="en-US" dirty="0"/>
              <a:t>.</a:t>
            </a:r>
            <a:endParaRPr dirty="0"/>
          </a:p>
          <a:p>
            <a:pPr marL="342900" lvl="0"/>
            <a:r>
              <a:rPr lang="kk-KZ" dirty="0"/>
              <a:t>Балалар үшін – туылу тарихы</a:t>
            </a:r>
          </a:p>
          <a:p>
            <a:pPr marL="0" lvl="0" indent="0">
              <a:buNone/>
            </a:pPr>
            <a:endParaRPr b="1" dirty="0"/>
          </a:p>
          <a:p>
            <a:pPr marL="342900" lvl="0"/>
            <a:r>
              <a:rPr lang="ru-RU" b="1" dirty="0" err="1"/>
              <a:t>Ересектер</a:t>
            </a:r>
            <a:r>
              <a:rPr lang="ru-RU" b="1" dirty="0"/>
              <a:t> </a:t>
            </a:r>
            <a:r>
              <a:rPr lang="ru-RU" b="1" dirty="0" err="1"/>
              <a:t>аурулары</a:t>
            </a:r>
            <a:r>
              <a:rPr lang="ru-RU" b="1" dirty="0"/>
              <a:t>: </a:t>
            </a:r>
            <a:r>
              <a:rPr lang="ru-RU" b="1" dirty="0" err="1"/>
              <a:t>әрқайсысы</a:t>
            </a:r>
            <a:r>
              <a:rPr lang="ru-RU" b="1" dirty="0"/>
              <a:t> </a:t>
            </a:r>
            <a:r>
              <a:rPr lang="ru-RU" b="1" dirty="0" err="1"/>
              <a:t>бойынша</a:t>
            </a:r>
            <a:r>
              <a:rPr lang="ru-RU" b="1" dirty="0"/>
              <a:t> </a:t>
            </a:r>
            <a:r>
              <a:rPr lang="ru-RU" b="1" dirty="0" err="1"/>
              <a:t>ересектердің</a:t>
            </a:r>
            <a:r>
              <a:rPr lang="ru-RU" b="1" dirty="0"/>
              <a:t> </a:t>
            </a:r>
            <a:r>
              <a:rPr lang="ru-RU" b="1" dirty="0" err="1"/>
              <a:t>аурулары</a:t>
            </a:r>
            <a:r>
              <a:rPr lang="ru-RU" b="1" dirty="0"/>
              <a:t> </a:t>
            </a:r>
            <a:r>
              <a:rPr lang="ru-RU" b="1" dirty="0" err="1"/>
              <a:t>туралы</a:t>
            </a:r>
            <a:r>
              <a:rPr lang="ru-RU" b="1" dirty="0"/>
              <a:t> </a:t>
            </a:r>
            <a:r>
              <a:rPr lang="ru-RU" b="1" dirty="0" err="1"/>
              <a:t>ақпарат</a:t>
            </a:r>
            <a:r>
              <a:rPr lang="ru-RU" b="1" dirty="0"/>
              <a:t> </a:t>
            </a:r>
            <a:r>
              <a:rPr lang="ru-RU" b="1" dirty="0" err="1"/>
              <a:t>беріңіз</a:t>
            </a:r>
            <a:endParaRPr lang="ru-RU" b="1" dirty="0"/>
          </a:p>
          <a:p>
            <a:pPr marL="342900" lvl="0"/>
            <a:r>
              <a:rPr lang="ru-RU" b="1" dirty="0" err="1"/>
              <a:t>Төрт</a:t>
            </a:r>
            <a:r>
              <a:rPr lang="ru-RU" b="1" dirty="0"/>
              <a:t> </a:t>
            </a:r>
            <a:r>
              <a:rPr lang="ru-RU" b="1" dirty="0" err="1"/>
              <a:t>бағыт</a:t>
            </a:r>
            <a:r>
              <a:rPr lang="ru-RU" b="1" dirty="0"/>
              <a:t> </a:t>
            </a:r>
            <a:r>
              <a:rPr lang="en-US" b="1" dirty="0"/>
              <a:t>:</a:t>
            </a:r>
            <a:endParaRPr dirty="0"/>
          </a:p>
          <a:p>
            <a:pPr marL="342900" lvl="0"/>
            <a:r>
              <a:rPr lang="en-US" b="1" dirty="0"/>
              <a:t>                        </a:t>
            </a:r>
            <a:r>
              <a:rPr lang="ru-RU" b="1" dirty="0" err="1"/>
              <a:t>Медициналық</a:t>
            </a:r>
            <a:r>
              <a:rPr lang="ru-RU" b="1" dirty="0"/>
              <a:t>, </a:t>
            </a:r>
            <a:r>
              <a:rPr lang="ru-RU" b="1" dirty="0" err="1"/>
              <a:t>хирургиялық</a:t>
            </a:r>
            <a:r>
              <a:rPr lang="ru-RU" b="1" dirty="0"/>
              <a:t>, </a:t>
            </a:r>
            <a:r>
              <a:rPr lang="ru-RU" b="1" dirty="0" err="1"/>
              <a:t>акушерлік</a:t>
            </a:r>
            <a:r>
              <a:rPr lang="ru-RU" b="1" dirty="0"/>
              <a:t> / </a:t>
            </a:r>
            <a:r>
              <a:rPr lang="ru-RU" b="1" dirty="0" err="1"/>
              <a:t>гинекологиялық</a:t>
            </a:r>
            <a:r>
              <a:rPr lang="ru-RU" b="1" dirty="0"/>
              <a:t> (</a:t>
            </a:r>
            <a:r>
              <a:rPr lang="ru-RU" b="1" dirty="0" err="1"/>
              <a:t>әйелдер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), </a:t>
            </a:r>
            <a:r>
              <a:rPr lang="ru-RU" b="1" dirty="0" err="1"/>
              <a:t>психиатриялық</a:t>
            </a:r>
            <a:endParaRPr dirty="0"/>
          </a:p>
          <a:p>
            <a:pPr marL="342900" lvl="0"/>
            <a:r>
              <a:rPr lang="ru-RU" b="1" dirty="0" err="1"/>
              <a:t>Денсаулығын</a:t>
            </a:r>
            <a:r>
              <a:rPr lang="ru-RU" b="1" dirty="0"/>
              <a:t> </a:t>
            </a:r>
            <a:r>
              <a:rPr lang="ru-RU" b="1" dirty="0" err="1"/>
              <a:t>сақтау</a:t>
            </a:r>
            <a:endParaRPr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2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 dirty="0"/>
              <a:t>Anamnesis vitae</a:t>
            </a:r>
            <a:endParaRPr dirty="0"/>
          </a:p>
        </p:txBody>
      </p:sp>
      <p:sp>
        <p:nvSpPr>
          <p:cNvPr id="319" name="Google Shape;319;p22"/>
          <p:cNvSpPr txBox="1">
            <a:spLocks noGrp="1"/>
          </p:cNvSpPr>
          <p:nvPr>
            <p:ph type="body" idx="1"/>
          </p:nvPr>
        </p:nvSpPr>
        <p:spPr>
          <a:xfrm>
            <a:off x="676656" y="2011680"/>
            <a:ext cx="10883285" cy="4263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lnSpc>
                <a:spcPct val="80000"/>
              </a:lnSpc>
              <a:spcBef>
                <a:spcPts val="0"/>
              </a:spcBef>
              <a:buSzPts val="2590"/>
            </a:pPr>
            <a:r>
              <a:rPr lang="ru-RU" sz="2590" dirty="0" err="1"/>
              <a:t>Шылым</a:t>
            </a:r>
            <a:r>
              <a:rPr lang="ru-RU" sz="2590" dirty="0"/>
              <a:t> </a:t>
            </a:r>
            <a:r>
              <a:rPr lang="ru-RU" sz="2590" dirty="0" err="1"/>
              <a:t>шегу</a:t>
            </a:r>
            <a:r>
              <a:rPr lang="ru-RU" sz="2590" dirty="0"/>
              <a:t> – </a:t>
            </a:r>
            <a:r>
              <a:rPr lang="ru-RU" sz="2590" dirty="0" err="1"/>
              <a:t>шылым</a:t>
            </a:r>
            <a:r>
              <a:rPr lang="ru-RU" sz="2590" dirty="0"/>
              <a:t> </a:t>
            </a:r>
            <a:r>
              <a:rPr lang="ru-RU" sz="2590" dirty="0" err="1"/>
              <a:t>шегушінің</a:t>
            </a:r>
            <a:r>
              <a:rPr lang="ru-RU" sz="2590" dirty="0"/>
              <a:t> </a:t>
            </a:r>
            <a:r>
              <a:rPr lang="ru-RU" sz="2590" dirty="0" err="1"/>
              <a:t>индексі</a:t>
            </a:r>
            <a:r>
              <a:rPr lang="ru-RU" sz="2590" dirty="0"/>
              <a:t> </a:t>
            </a:r>
          </a:p>
          <a:p>
            <a:pPr marL="342900" lvl="0">
              <a:lnSpc>
                <a:spcPct val="80000"/>
              </a:lnSpc>
              <a:spcBef>
                <a:spcPts val="0"/>
              </a:spcBef>
              <a:buSzPts val="2590"/>
            </a:pPr>
            <a:r>
              <a:rPr lang="ru-RU" sz="2590" dirty="0"/>
              <a:t>Алкоголь – </a:t>
            </a:r>
            <a:r>
              <a:rPr lang="ru-RU" sz="2590" dirty="0" err="1"/>
              <a:t>аптасына</a:t>
            </a:r>
            <a:r>
              <a:rPr lang="ru-RU" sz="2590" dirty="0"/>
              <a:t> </a:t>
            </a:r>
            <a:r>
              <a:rPr lang="ru-RU" sz="2590" dirty="0" err="1"/>
              <a:t>қанша</a:t>
            </a:r>
            <a:r>
              <a:rPr lang="ru-RU" sz="2590" dirty="0"/>
              <a:t> </a:t>
            </a:r>
            <a:r>
              <a:rPr lang="ru-RU" sz="2590" dirty="0" err="1"/>
              <a:t>рет</a:t>
            </a:r>
            <a:r>
              <a:rPr lang="ru-RU" sz="2590" dirty="0"/>
              <a:t> </a:t>
            </a:r>
            <a:r>
              <a:rPr lang="ru-RU" sz="2590" dirty="0" err="1"/>
              <a:t>қолданады</a:t>
            </a:r>
            <a:endParaRPr sz="2590" dirty="0"/>
          </a:p>
          <a:p>
            <a:pPr marL="342900" lvl="0">
              <a:lnSpc>
                <a:spcPct val="80000"/>
              </a:lnSpc>
              <a:buSzPts val="2590"/>
            </a:pPr>
            <a:r>
              <a:rPr lang="ru-RU" sz="2590" dirty="0" err="1"/>
              <a:t>Аллергиялық</a:t>
            </a:r>
            <a:r>
              <a:rPr lang="ru-RU" sz="2590" dirty="0"/>
              <a:t> анамнез</a:t>
            </a:r>
            <a:endParaRPr sz="2590" dirty="0"/>
          </a:p>
          <a:p>
            <a:pPr marL="342900" lvl="0">
              <a:lnSpc>
                <a:spcPct val="80000"/>
              </a:lnSpc>
              <a:buSzPts val="2590"/>
            </a:pPr>
            <a:r>
              <a:rPr lang="kk-KZ" sz="2590" dirty="0"/>
              <a:t>Отбасы тарихы</a:t>
            </a:r>
            <a:endParaRPr sz="2590" dirty="0"/>
          </a:p>
          <a:p>
            <a:pPr marL="342900" lvl="0">
              <a:lnSpc>
                <a:spcPct val="80000"/>
              </a:lnSpc>
              <a:buSzPts val="2590"/>
            </a:pPr>
            <a:r>
              <a:rPr lang="ru-RU" sz="2590" dirty="0"/>
              <a:t>  Жеке </a:t>
            </a:r>
            <a:r>
              <a:rPr lang="ru-RU" sz="2590" dirty="0" err="1"/>
              <a:t>және</a:t>
            </a:r>
            <a:r>
              <a:rPr lang="ru-RU" sz="2590" dirty="0"/>
              <a:t> </a:t>
            </a:r>
            <a:r>
              <a:rPr lang="ru-RU" sz="2590" dirty="0" err="1"/>
              <a:t>әлеуметтік</a:t>
            </a:r>
            <a:r>
              <a:rPr lang="ru-RU" sz="2590" dirty="0"/>
              <a:t> </a:t>
            </a:r>
            <a:r>
              <a:rPr lang="ru-RU" sz="2590" dirty="0" err="1"/>
              <a:t>тарихы</a:t>
            </a:r>
            <a:r>
              <a:rPr lang="ru-RU" sz="2590" dirty="0"/>
              <a:t>: </a:t>
            </a:r>
            <a:r>
              <a:rPr lang="ru-RU" sz="2590" dirty="0" err="1"/>
              <a:t>өмір</a:t>
            </a:r>
            <a:r>
              <a:rPr lang="ru-RU" sz="2590" dirty="0"/>
              <a:t> </a:t>
            </a:r>
            <a:r>
              <a:rPr lang="ru-RU" sz="2590" dirty="0" err="1"/>
              <a:t>салты</a:t>
            </a:r>
            <a:r>
              <a:rPr lang="ru-RU" sz="2590" dirty="0"/>
              <a:t>, </a:t>
            </a:r>
            <a:r>
              <a:rPr lang="ru-RU" sz="2590" dirty="0" err="1"/>
              <a:t>эпидемиологиялық</a:t>
            </a:r>
            <a:r>
              <a:rPr lang="ru-RU" sz="2590" dirty="0"/>
              <a:t> </a:t>
            </a:r>
            <a:r>
              <a:rPr lang="ru-RU" sz="2590" dirty="0" err="1"/>
              <a:t>тарихы</a:t>
            </a:r>
            <a:r>
              <a:rPr lang="ru-RU" sz="2590" dirty="0"/>
              <a:t>, </a:t>
            </a:r>
            <a:r>
              <a:rPr lang="ru-RU" sz="2590" dirty="0" err="1"/>
              <a:t>саяхат</a:t>
            </a:r>
            <a:r>
              <a:rPr lang="ru-RU" sz="2590" dirty="0"/>
              <a:t> </a:t>
            </a:r>
            <a:r>
              <a:rPr lang="ru-RU" sz="2590" dirty="0" err="1"/>
              <a:t>тарихы</a:t>
            </a:r>
            <a:r>
              <a:rPr lang="ru-RU" sz="2590" dirty="0"/>
              <a:t>, </a:t>
            </a:r>
            <a:r>
              <a:rPr lang="ru-RU" sz="2590" dirty="0" err="1"/>
              <a:t>кәсібі</a:t>
            </a:r>
            <a:r>
              <a:rPr lang="ru-RU" sz="2590" dirty="0"/>
              <a:t>, </a:t>
            </a:r>
            <a:r>
              <a:rPr lang="ru-RU" sz="2590" dirty="0" err="1"/>
              <a:t>өмір</a:t>
            </a:r>
            <a:r>
              <a:rPr lang="ru-RU" sz="2590" dirty="0"/>
              <a:t> </a:t>
            </a:r>
            <a:r>
              <a:rPr lang="ru-RU" sz="2590" dirty="0" err="1"/>
              <a:t>сүру</a:t>
            </a:r>
            <a:r>
              <a:rPr lang="ru-RU" sz="2590" dirty="0"/>
              <a:t> </a:t>
            </a:r>
            <a:r>
              <a:rPr lang="ru-RU" sz="2590" dirty="0" err="1"/>
              <a:t>жағдайы</a:t>
            </a:r>
            <a:r>
              <a:rPr lang="ru-RU" sz="2590" dirty="0"/>
              <a:t>, </a:t>
            </a:r>
            <a:r>
              <a:rPr lang="ru-RU" sz="2590" dirty="0" err="1"/>
              <a:t>жыныстық</a:t>
            </a:r>
            <a:r>
              <a:rPr lang="ru-RU" sz="2590" dirty="0"/>
              <a:t> </a:t>
            </a:r>
            <a:r>
              <a:rPr lang="ru-RU" sz="2590" dirty="0" err="1"/>
              <a:t>тарихы</a:t>
            </a:r>
            <a:r>
              <a:rPr lang="ru-RU" sz="2590" dirty="0"/>
              <a:t>.</a:t>
            </a:r>
            <a:endParaRPr sz="1665" dirty="0"/>
          </a:p>
          <a:p>
            <a:pPr marL="342900" lvl="0" indent="-237172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endParaRPr sz="166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3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/>
              <a:t>Алкогольды </a:t>
            </a:r>
            <a:r>
              <a:rPr lang="ru-RU" dirty="0"/>
              <a:t>анамнез</a:t>
            </a:r>
            <a:endParaRPr dirty="0"/>
          </a:p>
        </p:txBody>
      </p:sp>
      <p:sp>
        <p:nvSpPr>
          <p:cNvPr id="325" name="Google Shape;325;p23"/>
          <p:cNvSpPr txBox="1">
            <a:spLocks noGrp="1"/>
          </p:cNvSpPr>
          <p:nvPr>
            <p:ph type="body" idx="1"/>
          </p:nvPr>
        </p:nvSpPr>
        <p:spPr>
          <a:xfrm>
            <a:off x="2290813" y="1424539"/>
            <a:ext cx="9307629" cy="4947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lnSpc>
                <a:spcPct val="90000"/>
              </a:lnSpc>
              <a:spcBef>
                <a:spcPts val="0"/>
              </a:spcBef>
              <a:buSzPts val="1850"/>
            </a:pPr>
            <a:r>
              <a:rPr lang="en-US" sz="1850" dirty="0"/>
              <a:t>"CAGE" </a:t>
            </a:r>
            <a:r>
              <a:rPr lang="ru-RU" sz="1850" dirty="0" err="1"/>
              <a:t>сұрақнамасы-сұрақнамадағы</a:t>
            </a:r>
            <a:r>
              <a:rPr lang="ru-RU" sz="1850" dirty="0"/>
              <a:t> </a:t>
            </a:r>
            <a:r>
              <a:rPr lang="ru-RU" sz="1850" dirty="0" err="1"/>
              <a:t>сөздердің</a:t>
            </a:r>
            <a:r>
              <a:rPr lang="ru-RU" sz="1850" dirty="0"/>
              <a:t> </a:t>
            </a:r>
            <a:r>
              <a:rPr lang="ru-RU" sz="1850" dirty="0" err="1"/>
              <a:t>курсивімен</a:t>
            </a:r>
            <a:r>
              <a:rPr lang="ru-RU" sz="1850" dirty="0"/>
              <a:t> </a:t>
            </a:r>
            <a:r>
              <a:rPr lang="ru-RU" sz="1850" dirty="0" err="1"/>
              <a:t>құрылған</a:t>
            </a:r>
            <a:r>
              <a:rPr lang="ru-RU" sz="1850" dirty="0"/>
              <a:t> аббревиатура</a:t>
            </a:r>
            <a:endParaRPr dirty="0"/>
          </a:p>
          <a:p>
            <a:pPr marL="1600200" lvl="3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🠶"/>
            </a:pPr>
            <a:r>
              <a:rPr lang="en-US" sz="2405" b="1" dirty="0">
                <a:solidFill>
                  <a:schemeClr val="accent1"/>
                </a:solidFill>
              </a:rPr>
              <a:t>cut</a:t>
            </a:r>
            <a:endParaRPr dirty="0"/>
          </a:p>
          <a:p>
            <a:pPr marL="1600200" lvl="3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🠶"/>
            </a:pPr>
            <a:r>
              <a:rPr lang="en-US" sz="2405" b="1" dirty="0">
                <a:solidFill>
                  <a:schemeClr val="accent1"/>
                </a:solidFill>
              </a:rPr>
              <a:t>annoyed</a:t>
            </a:r>
            <a:endParaRPr dirty="0"/>
          </a:p>
          <a:p>
            <a:pPr marL="1600200" lvl="3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🠶"/>
            </a:pPr>
            <a:r>
              <a:rPr lang="en-US" sz="2405" b="1" dirty="0">
                <a:solidFill>
                  <a:schemeClr val="accent1"/>
                </a:solidFill>
              </a:rPr>
              <a:t>Guilty eye</a:t>
            </a:r>
            <a:endParaRPr sz="2405" b="1" dirty="0">
              <a:solidFill>
                <a:schemeClr val="accent1"/>
              </a:solidFill>
            </a:endParaRPr>
          </a:p>
          <a:p>
            <a:pPr marL="342900" lvl="0" indent="-22542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None/>
            </a:pPr>
            <a:endParaRPr sz="1850" dirty="0"/>
          </a:p>
          <a:p>
            <a:pPr marL="342900" lvl="0">
              <a:lnSpc>
                <a:spcPct val="90000"/>
              </a:lnSpc>
              <a:buSzPts val="1850"/>
            </a:pPr>
            <a:r>
              <a:rPr lang="en-US" sz="1850" dirty="0"/>
              <a:t>CAGE- </a:t>
            </a:r>
            <a:r>
              <a:rPr lang="ru-RU" sz="1850" dirty="0" err="1"/>
              <a:t>бұл</a:t>
            </a:r>
            <a:r>
              <a:rPr lang="ru-RU" sz="1850" dirty="0"/>
              <a:t> </a:t>
            </a:r>
            <a:r>
              <a:rPr lang="ru-RU" sz="1850" dirty="0" err="1"/>
              <a:t>алкогольдің</a:t>
            </a:r>
            <a:r>
              <a:rPr lang="ru-RU" sz="1850" dirty="0"/>
              <a:t> </a:t>
            </a:r>
            <a:r>
              <a:rPr lang="ru-RU" sz="1850" dirty="0" err="1"/>
              <a:t>ықтимал</a:t>
            </a:r>
            <a:r>
              <a:rPr lang="ru-RU" sz="1850" dirty="0"/>
              <a:t> </a:t>
            </a:r>
            <a:r>
              <a:rPr lang="ru-RU" sz="1850" dirty="0" err="1"/>
              <a:t>мәселелерінің</a:t>
            </a:r>
            <a:r>
              <a:rPr lang="ru-RU" sz="1850" dirty="0"/>
              <a:t> </a:t>
            </a:r>
            <a:r>
              <a:rPr lang="ru-RU" sz="1850" dirty="0" err="1"/>
              <a:t>анықтауға</a:t>
            </a:r>
            <a:r>
              <a:rPr lang="ru-RU" sz="1850" dirty="0"/>
              <a:t> </a:t>
            </a:r>
            <a:r>
              <a:rPr lang="ru-RU" sz="1850" dirty="0" err="1"/>
              <a:t>арналған</a:t>
            </a:r>
            <a:r>
              <a:rPr lang="ru-RU" sz="1850" dirty="0"/>
              <a:t> </a:t>
            </a:r>
            <a:r>
              <a:rPr lang="ru-RU" sz="1850" dirty="0" err="1"/>
              <a:t>қарапайым</a:t>
            </a:r>
            <a:r>
              <a:rPr lang="ru-RU" sz="1850" dirty="0"/>
              <a:t> </a:t>
            </a:r>
            <a:r>
              <a:rPr lang="ru-RU" sz="1850" dirty="0" err="1"/>
              <a:t>скринингтік</a:t>
            </a:r>
            <a:r>
              <a:rPr lang="ru-RU" sz="1850" dirty="0"/>
              <a:t> </a:t>
            </a:r>
            <a:r>
              <a:rPr lang="ru-RU" sz="1850" dirty="0" err="1"/>
              <a:t>сауалнама</a:t>
            </a:r>
            <a:r>
              <a:rPr lang="en-US" sz="1850" dirty="0"/>
              <a:t>. </a:t>
            </a:r>
            <a:endParaRPr sz="1850" dirty="0"/>
          </a:p>
          <a:p>
            <a:pPr marL="342900" lvl="0">
              <a:lnSpc>
                <a:spcPct val="90000"/>
              </a:lnSpc>
              <a:buSzPts val="1850"/>
            </a:pPr>
            <a:r>
              <a:rPr lang="ru-RU" sz="1850" dirty="0" err="1"/>
              <a:t>Екі</a:t>
            </a:r>
            <a:r>
              <a:rPr lang="ru-RU" sz="1850" dirty="0"/>
              <a:t> "</a:t>
            </a:r>
            <a:r>
              <a:rPr lang="ru-RU" sz="1850" dirty="0" err="1"/>
              <a:t>иә</a:t>
            </a:r>
            <a:r>
              <a:rPr lang="ru-RU" sz="1850" dirty="0"/>
              <a:t>" </a:t>
            </a:r>
            <a:r>
              <a:rPr lang="ru-RU" sz="1850" dirty="0" err="1"/>
              <a:t>жауабы</a:t>
            </a:r>
            <a:r>
              <a:rPr lang="ru-RU" sz="1850" dirty="0"/>
              <a:t> </a:t>
            </a:r>
            <a:r>
              <a:rPr lang="ru-RU" sz="1850" dirty="0" err="1"/>
              <a:t>ерлер</a:t>
            </a:r>
            <a:r>
              <a:rPr lang="ru-RU" sz="1850" dirty="0"/>
              <a:t> </a:t>
            </a:r>
            <a:r>
              <a:rPr lang="ru-RU" sz="1850" dirty="0" err="1"/>
              <a:t>үшін</a:t>
            </a:r>
            <a:r>
              <a:rPr lang="ru-RU" sz="1850" dirty="0"/>
              <a:t> </a:t>
            </a:r>
            <a:r>
              <a:rPr lang="ru-RU" sz="1850" dirty="0" err="1"/>
              <a:t>оң</a:t>
            </a:r>
            <a:r>
              <a:rPr lang="ru-RU" sz="1850" dirty="0"/>
              <a:t> </a:t>
            </a:r>
            <a:r>
              <a:rPr lang="ru-RU" sz="1850" dirty="0" err="1"/>
              <a:t>деп</a:t>
            </a:r>
            <a:r>
              <a:rPr lang="ru-RU" sz="1850" dirty="0"/>
              <a:t> </a:t>
            </a:r>
            <a:r>
              <a:rPr lang="ru-RU" sz="1850" dirty="0" err="1"/>
              <a:t>саналады</a:t>
            </a:r>
            <a:r>
              <a:rPr lang="en-US" sz="1850" dirty="0"/>
              <a:t>; </a:t>
            </a:r>
            <a:endParaRPr sz="1850" dirty="0"/>
          </a:p>
          <a:p>
            <a:pPr marL="342900" lvl="0">
              <a:lnSpc>
                <a:spcPct val="90000"/>
              </a:lnSpc>
              <a:buSzPts val="1850"/>
            </a:pPr>
            <a:r>
              <a:rPr lang="ru-RU" sz="1850" dirty="0" err="1"/>
              <a:t>бір</a:t>
            </a:r>
            <a:r>
              <a:rPr lang="ru-RU" sz="1850" dirty="0"/>
              <a:t> "</a:t>
            </a:r>
            <a:r>
              <a:rPr lang="ru-RU" sz="1850" dirty="0" err="1"/>
              <a:t>иә</a:t>
            </a:r>
            <a:r>
              <a:rPr lang="ru-RU" sz="1850" dirty="0"/>
              <a:t>" </a:t>
            </a:r>
            <a:r>
              <a:rPr lang="ru-RU" sz="1850" dirty="0" err="1"/>
              <a:t>әйелдер</a:t>
            </a:r>
            <a:r>
              <a:rPr lang="ru-RU" sz="1850" dirty="0"/>
              <a:t> </a:t>
            </a:r>
            <a:r>
              <a:rPr lang="ru-RU" sz="1850" dirty="0" err="1"/>
              <a:t>үшін</a:t>
            </a:r>
            <a:r>
              <a:rPr lang="ru-RU" sz="1850" dirty="0"/>
              <a:t> </a:t>
            </a:r>
            <a:r>
              <a:rPr lang="ru-RU" sz="1850" dirty="0" err="1"/>
              <a:t>оң</a:t>
            </a:r>
            <a:r>
              <a:rPr lang="ru-RU" sz="1850" dirty="0"/>
              <a:t> </a:t>
            </a:r>
            <a:r>
              <a:rPr lang="ru-RU" sz="1850" dirty="0" err="1"/>
              <a:t>деп</a:t>
            </a:r>
            <a:r>
              <a:rPr lang="ru-RU" sz="1850" dirty="0"/>
              <a:t> </a:t>
            </a:r>
            <a:r>
              <a:rPr lang="ru-RU" sz="1850" dirty="0" err="1"/>
              <a:t>саналады</a:t>
            </a:r>
            <a:r>
              <a:rPr lang="en-US" sz="1850" dirty="0"/>
              <a:t>. </a:t>
            </a:r>
            <a:endParaRPr sz="1850" dirty="0"/>
          </a:p>
          <a:p>
            <a:pPr marL="342900" lvl="0" indent="-22542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None/>
            </a:pPr>
            <a:endParaRPr sz="1850" dirty="0"/>
          </a:p>
          <a:p>
            <a:pPr marL="342900" lvl="0">
              <a:lnSpc>
                <a:spcPct val="90000"/>
              </a:lnSpc>
              <a:buSzPts val="1850"/>
            </a:pPr>
            <a:r>
              <a:rPr lang="ru-RU" sz="1850" dirty="0"/>
              <a:t>Назар </a:t>
            </a:r>
            <a:r>
              <a:rPr lang="ru-RU" sz="1850" dirty="0" err="1"/>
              <a:t>аударыңыз</a:t>
            </a:r>
            <a:r>
              <a:rPr lang="ru-RU" sz="1850" dirty="0"/>
              <a:t>: </a:t>
            </a:r>
            <a:r>
              <a:rPr lang="ru-RU" sz="1850" dirty="0" err="1"/>
              <a:t>бұл</a:t>
            </a:r>
            <a:r>
              <a:rPr lang="ru-RU" sz="1850" dirty="0"/>
              <a:t> тест </a:t>
            </a:r>
            <a:r>
              <a:rPr lang="ru-RU" sz="1850" dirty="0" err="1"/>
              <a:t>сіз</a:t>
            </a:r>
            <a:r>
              <a:rPr lang="ru-RU" sz="1850" dirty="0"/>
              <a:t> </a:t>
            </a:r>
            <a:r>
              <a:rPr lang="ru-RU" sz="1850" dirty="0" err="1"/>
              <a:t>сұрақтардың</a:t>
            </a:r>
            <a:r>
              <a:rPr lang="ru-RU" sz="1850" dirty="0"/>
              <a:t> </a:t>
            </a:r>
            <a:r>
              <a:rPr lang="ru-RU" sz="1850" dirty="0" err="1"/>
              <a:t>әрқайсысына</a:t>
            </a:r>
            <a:r>
              <a:rPr lang="ru-RU" sz="1850" dirty="0"/>
              <a:t> </a:t>
            </a:r>
            <a:r>
              <a:rPr lang="ru-RU" sz="1850" dirty="0" err="1"/>
              <a:t>жауап</a:t>
            </a:r>
            <a:r>
              <a:rPr lang="ru-RU" sz="1850" dirty="0"/>
              <a:t> </a:t>
            </a:r>
            <a:r>
              <a:rPr lang="ru-RU" sz="1850" dirty="0" err="1"/>
              <a:t>берген</a:t>
            </a:r>
            <a:r>
              <a:rPr lang="ru-RU" sz="1850" dirty="0"/>
              <a:t> </a:t>
            </a:r>
            <a:r>
              <a:rPr lang="ru-RU" sz="1850" dirty="0" err="1"/>
              <a:t>жағдайда</a:t>
            </a:r>
            <a:r>
              <a:rPr lang="ru-RU" sz="1850" dirty="0"/>
              <a:t> </a:t>
            </a:r>
            <a:r>
              <a:rPr lang="ru-RU" sz="1850" dirty="0" err="1"/>
              <a:t>ғана</a:t>
            </a:r>
            <a:r>
              <a:rPr lang="ru-RU" sz="1850" dirty="0"/>
              <a:t> </a:t>
            </a:r>
            <a:r>
              <a:rPr lang="ru-RU" sz="1850" dirty="0" err="1"/>
              <a:t>дұрыс</a:t>
            </a:r>
            <a:r>
              <a:rPr lang="ru-RU" sz="1850" dirty="0"/>
              <a:t> </a:t>
            </a:r>
            <a:r>
              <a:rPr lang="ru-RU" sz="1850" dirty="0" err="1"/>
              <a:t>қойылады</a:t>
            </a:r>
            <a:r>
              <a:rPr lang="en-US" sz="1850" dirty="0"/>
              <a:t>. </a:t>
            </a:r>
            <a:endParaRPr sz="18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4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2430"/>
            </a:pPr>
            <a:r>
              <a:rPr lang="ru-RU" sz="2430" dirty="0" err="1"/>
              <a:t>Сіздің</a:t>
            </a:r>
            <a:r>
              <a:rPr lang="ru-RU" sz="2430" dirty="0"/>
              <a:t> </a:t>
            </a:r>
            <a:r>
              <a:rPr lang="ru-RU" sz="2430" dirty="0" err="1"/>
              <a:t>бүкіл</a:t>
            </a:r>
            <a:r>
              <a:rPr lang="ru-RU" sz="2430" dirty="0"/>
              <a:t> </a:t>
            </a:r>
            <a:r>
              <a:rPr lang="ru-RU" sz="2430" dirty="0" err="1"/>
              <a:t>өміріңіздегі</a:t>
            </a:r>
            <a:r>
              <a:rPr lang="ru-RU" sz="2430" dirty="0"/>
              <a:t> </a:t>
            </a:r>
            <a:r>
              <a:rPr lang="ru-RU" sz="2430" dirty="0" err="1"/>
              <a:t>сезімдеріңізді</a:t>
            </a:r>
            <a:r>
              <a:rPr lang="ru-RU" sz="2430" dirty="0"/>
              <a:t> </a:t>
            </a:r>
            <a:r>
              <a:rPr lang="ru-RU" sz="2430" dirty="0" err="1"/>
              <a:t>және</a:t>
            </a:r>
            <a:r>
              <a:rPr lang="ru-RU" sz="2430" dirty="0"/>
              <a:t> </a:t>
            </a:r>
            <a:r>
              <a:rPr lang="ru-RU" sz="2430" dirty="0" err="1"/>
              <a:t>мінез-құлқыңызды</a:t>
            </a:r>
            <a:r>
              <a:rPr lang="ru-RU" sz="2430" dirty="0"/>
              <a:t> </a:t>
            </a:r>
            <a:r>
              <a:rPr lang="ru-RU" sz="2430" dirty="0" err="1"/>
              <a:t>жақсы</a:t>
            </a:r>
            <a:r>
              <a:rPr lang="ru-RU" sz="2430" dirty="0"/>
              <a:t> </a:t>
            </a:r>
            <a:r>
              <a:rPr lang="ru-RU" sz="2430" dirty="0" err="1"/>
              <a:t>сипаттайтын</a:t>
            </a:r>
            <a:r>
              <a:rPr lang="ru-RU" sz="2430" dirty="0"/>
              <a:t> </a:t>
            </a:r>
            <a:r>
              <a:rPr lang="ru-RU" sz="2430" dirty="0" err="1"/>
              <a:t>әр</a:t>
            </a:r>
            <a:r>
              <a:rPr lang="ru-RU" sz="2430" dirty="0"/>
              <a:t> </a:t>
            </a:r>
            <a:r>
              <a:rPr lang="ru-RU" sz="2430" dirty="0" err="1"/>
              <a:t>сұрақтың</a:t>
            </a:r>
            <a:r>
              <a:rPr lang="ru-RU" sz="2430" dirty="0"/>
              <a:t> </a:t>
            </a:r>
            <a:r>
              <a:rPr lang="ru-RU" sz="2430" dirty="0" err="1"/>
              <a:t>бір</a:t>
            </a:r>
            <a:r>
              <a:rPr lang="ru-RU" sz="2430" dirty="0"/>
              <a:t> </a:t>
            </a:r>
            <a:r>
              <a:rPr lang="ru-RU" sz="2430" dirty="0" err="1"/>
              <a:t>жауабын</a:t>
            </a:r>
            <a:r>
              <a:rPr lang="ru-RU" sz="2430" dirty="0"/>
              <a:t> </a:t>
            </a:r>
            <a:r>
              <a:rPr lang="ru-RU" sz="2430" dirty="0" err="1"/>
              <a:t>тексеріңіз</a:t>
            </a:r>
            <a:r>
              <a:rPr lang="ru-RU" sz="2430" dirty="0"/>
              <a:t>:</a:t>
            </a:r>
            <a:endParaRPr sz="3240" dirty="0"/>
          </a:p>
        </p:txBody>
      </p:sp>
      <p:sp>
        <p:nvSpPr>
          <p:cNvPr id="331" name="Google Shape;331;p24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Алкогольді</a:t>
            </a:r>
            <a:r>
              <a:rPr lang="ru-RU" dirty="0"/>
              <a:t> </a:t>
            </a:r>
            <a:r>
              <a:rPr lang="ru-RU" dirty="0" err="1"/>
              <a:t>қолдануды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ойладыңыз</a:t>
            </a:r>
            <a:r>
              <a:rPr lang="ru-RU" dirty="0"/>
              <a:t> ба??  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                                               __</a:t>
            </a:r>
            <a:r>
              <a:rPr lang="kk-KZ" dirty="0"/>
              <a:t>Иә</a:t>
            </a:r>
            <a:r>
              <a:rPr lang="en-US" dirty="0"/>
              <a:t> __</a:t>
            </a:r>
            <a:r>
              <a:rPr lang="kk-KZ" dirty="0"/>
              <a:t>Жоқ</a:t>
            </a:r>
            <a:endParaRPr dirty="0"/>
          </a:p>
          <a:p>
            <a:pPr marL="342900" lvl="0"/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сіздің</a:t>
            </a:r>
            <a:r>
              <a:rPr lang="ru-RU" dirty="0"/>
              <a:t> </a:t>
            </a:r>
            <a:r>
              <a:rPr lang="ru-RU" dirty="0" err="1"/>
              <a:t>алкогольді</a:t>
            </a:r>
            <a:r>
              <a:rPr lang="ru-RU" dirty="0"/>
              <a:t> </a:t>
            </a:r>
            <a:r>
              <a:rPr lang="ru-RU" dirty="0" err="1"/>
              <a:t>тұтынғаныңызды</a:t>
            </a:r>
            <a:r>
              <a:rPr lang="ru-RU" dirty="0"/>
              <a:t> </a:t>
            </a:r>
            <a:r>
              <a:rPr lang="ru-RU" dirty="0" err="1"/>
              <a:t>сынға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 </a:t>
            </a:r>
            <a:r>
              <a:rPr lang="ru-RU" dirty="0" err="1"/>
              <a:t>ма</a:t>
            </a:r>
            <a:r>
              <a:rPr lang="en-US" dirty="0"/>
              <a:t>?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                                              </a:t>
            </a:r>
            <a:r>
              <a:rPr lang="kk-KZ" dirty="0"/>
              <a:t>Иә</a:t>
            </a:r>
            <a:r>
              <a:rPr lang="en-US" dirty="0"/>
              <a:t> __</a:t>
            </a:r>
            <a:r>
              <a:rPr lang="kk-KZ" dirty="0"/>
              <a:t>Жоқ</a:t>
            </a:r>
            <a:endParaRPr dirty="0"/>
          </a:p>
          <a:p>
            <a:pPr marL="342900" lvl="0"/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ішкеніңіз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өзіңізді</a:t>
            </a:r>
            <a:r>
              <a:rPr lang="ru-RU" dirty="0"/>
              <a:t> </a:t>
            </a:r>
            <a:r>
              <a:rPr lang="ru-RU" dirty="0" err="1"/>
              <a:t>жаман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кінәлі</a:t>
            </a:r>
            <a:r>
              <a:rPr lang="ru-RU" dirty="0"/>
              <a:t> </a:t>
            </a:r>
            <a:r>
              <a:rPr lang="ru-RU" dirty="0" err="1"/>
              <a:t>сезіндіңіз</a:t>
            </a:r>
            <a:r>
              <a:rPr lang="ru-RU" dirty="0"/>
              <a:t> </a:t>
            </a:r>
            <a:r>
              <a:rPr lang="ru-RU" dirty="0" err="1"/>
              <a:t>бе</a:t>
            </a:r>
            <a:r>
              <a:rPr lang="en-US" dirty="0"/>
              <a:t>? </a:t>
            </a:r>
            <a:endParaRPr dirty="0"/>
          </a:p>
          <a:p>
            <a:pPr marL="0" lvl="0" indent="0">
              <a:buClr>
                <a:srgbClr val="A53010"/>
              </a:buClr>
              <a:buNone/>
            </a:pPr>
            <a:r>
              <a:rPr lang="en-US" dirty="0"/>
              <a:t>                                               </a:t>
            </a:r>
            <a:r>
              <a:rPr lang="ru-RU" dirty="0"/>
              <a:t>_</a:t>
            </a:r>
            <a:r>
              <a:rPr lang="ru-RU" dirty="0" err="1"/>
              <a:t>Иә</a:t>
            </a:r>
            <a:r>
              <a:rPr lang="ru-RU" dirty="0"/>
              <a:t> __</a:t>
            </a:r>
            <a:r>
              <a:rPr lang="ru-RU" dirty="0" err="1"/>
              <a:t>Жоқ</a:t>
            </a:r>
            <a:endParaRPr dirty="0"/>
          </a:p>
          <a:p>
            <a:pPr marL="342900" lvl="0"/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таңертең</a:t>
            </a:r>
            <a:r>
              <a:rPr lang="ru-RU" dirty="0"/>
              <a:t> </a:t>
            </a:r>
            <a:r>
              <a:rPr lang="ru-RU" dirty="0" err="1"/>
              <a:t>жүйкеңізді</a:t>
            </a:r>
            <a:r>
              <a:rPr lang="ru-RU" dirty="0"/>
              <a:t> </a:t>
            </a:r>
            <a:r>
              <a:rPr lang="ru-RU" dirty="0" err="1"/>
              <a:t>тыныштандыру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масаңдықты</a:t>
            </a:r>
            <a:r>
              <a:rPr lang="ru-RU" dirty="0"/>
              <a:t> басу </a:t>
            </a:r>
            <a:r>
              <a:rPr lang="ru-RU" dirty="0" err="1"/>
              <a:t>үшінішімдік</a:t>
            </a:r>
            <a:r>
              <a:rPr lang="ru-RU" dirty="0"/>
              <a:t> </a:t>
            </a:r>
            <a:r>
              <a:rPr lang="ru-RU" dirty="0" err="1"/>
              <a:t>қабылдайсыз</a:t>
            </a:r>
            <a:r>
              <a:rPr lang="ru-RU" dirty="0"/>
              <a:t> ба?</a:t>
            </a:r>
            <a:r>
              <a:rPr lang="en-US" dirty="0"/>
              <a:t>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                                                __</a:t>
            </a:r>
            <a:r>
              <a:rPr lang="kk-KZ" dirty="0"/>
              <a:t>Иә</a:t>
            </a:r>
            <a:r>
              <a:rPr lang="en-US" dirty="0"/>
              <a:t> __</a:t>
            </a:r>
            <a:r>
              <a:rPr lang="kk-KZ" dirty="0"/>
              <a:t>Жоқ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5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lang="kk-KZ" b="1" dirty="0">
                <a:solidFill>
                  <a:schemeClr val="accent1"/>
                </a:solidFill>
              </a:rPr>
              <a:t>Тапсырма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337" name="Google Shape;337;p25"/>
          <p:cNvSpPr txBox="1">
            <a:spLocks noGrp="1"/>
          </p:cNvSpPr>
          <p:nvPr>
            <p:ph type="body" idx="1"/>
          </p:nvPr>
        </p:nvSpPr>
        <p:spPr>
          <a:xfrm>
            <a:off x="2589212" y="1564640"/>
            <a:ext cx="8915400" cy="4346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</a:pP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топқа</a:t>
            </a:r>
            <a:r>
              <a:rPr lang="ru-RU" dirty="0"/>
              <a:t> </a:t>
            </a:r>
            <a:r>
              <a:rPr lang="ru-RU" dirty="0" err="1"/>
              <a:t>бөліну</a:t>
            </a:r>
            <a:endParaRPr lang="ru-RU" dirty="0"/>
          </a:p>
          <a:p>
            <a:pPr marL="342900" lvl="0"/>
            <a:r>
              <a:rPr lang="ru-RU" dirty="0" err="1"/>
              <a:t>Біреуіңіз</a:t>
            </a:r>
            <a:r>
              <a:rPr lang="ru-RU" dirty="0"/>
              <a:t> </a:t>
            </a:r>
            <a:r>
              <a:rPr lang="ru-RU" dirty="0" err="1"/>
              <a:t>дәрігер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науқас</a:t>
            </a:r>
            <a:r>
              <a:rPr lang="ru-RU" dirty="0"/>
              <a:t> </a:t>
            </a:r>
          </a:p>
          <a:p>
            <a:pPr marL="342900" lvl="0"/>
            <a:r>
              <a:rPr lang="ru-RU" dirty="0"/>
              <a:t>(</a:t>
            </a:r>
            <a:r>
              <a:rPr lang="ru-RU" dirty="0" err="1"/>
              <a:t>өміріңізде</a:t>
            </a:r>
            <a:r>
              <a:rPr lang="ru-RU" dirty="0"/>
              <a:t> </a:t>
            </a:r>
            <a:r>
              <a:rPr lang="ru-RU" dirty="0" err="1"/>
              <a:t>денсаулыққа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басыңыздан</a:t>
            </a:r>
            <a:r>
              <a:rPr lang="ru-RU" dirty="0"/>
              <a:t>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аурудыңсимптомдарын</a:t>
            </a:r>
            <a:r>
              <a:rPr lang="ru-RU" dirty="0"/>
              <a:t> </a:t>
            </a:r>
            <a:r>
              <a:rPr lang="ru-RU" dirty="0" err="1"/>
              <a:t>айтыңыз</a:t>
            </a:r>
            <a:r>
              <a:rPr lang="ru-RU" dirty="0"/>
              <a:t> 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en-US" dirty="0"/>
              <a:t>SARS)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342900" lvl="0"/>
            <a:r>
              <a:rPr lang="ru-RU" dirty="0" err="1"/>
              <a:t>Дәрігер</a:t>
            </a:r>
            <a:r>
              <a:rPr lang="ru-RU" dirty="0"/>
              <a:t> </a:t>
            </a:r>
            <a:r>
              <a:rPr lang="ru-RU" dirty="0" err="1"/>
              <a:t>жоспар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тарих</a:t>
            </a:r>
            <a:r>
              <a:rPr lang="ru-RU" dirty="0"/>
              <a:t> </a:t>
            </a:r>
            <a:r>
              <a:rPr lang="ru-RU" dirty="0" err="1"/>
              <a:t>жинауы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6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 dirty="0" err="1"/>
              <a:t>Қандай</a:t>
            </a:r>
            <a:r>
              <a:rPr lang="ru-RU" dirty="0"/>
              <a:t> симптом </a:t>
            </a:r>
            <a:r>
              <a:rPr lang="ru-RU" dirty="0" err="1"/>
              <a:t>жетекші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?</a:t>
            </a:r>
            <a:endParaRPr dirty="0"/>
          </a:p>
        </p:txBody>
      </p:sp>
      <p:sp>
        <p:nvSpPr>
          <p:cNvPr id="343" name="Google Shape;343;p26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22860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7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Clr>
                <a:schemeClr val="accent1"/>
              </a:buClr>
              <a:buSzPts val="3600"/>
            </a:pPr>
            <a:r>
              <a:rPr lang="ru-RU" b="1" dirty="0">
                <a:solidFill>
                  <a:schemeClr val="accent1"/>
                </a:solidFill>
              </a:rPr>
              <a:t>Синдром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349" name="Google Shape;349;p27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3330"/>
              <a:buChar char="🠶"/>
            </a:pPr>
            <a:r>
              <a:rPr lang="kk-KZ" sz="3330" dirty="0"/>
              <a:t> </a:t>
            </a:r>
            <a:r>
              <a:rPr lang="kk-KZ" sz="3330"/>
              <a:t>Бірнеше аурудың симптомдары </a:t>
            </a:r>
            <a:r>
              <a:rPr lang="kk-KZ" sz="3330" dirty="0"/>
              <a:t>бірге</a:t>
            </a:r>
            <a:r>
              <a:rPr lang="en-US" sz="3330" dirty="0"/>
              <a:t>, </a:t>
            </a:r>
            <a:endParaRPr sz="3330" dirty="0"/>
          </a:p>
          <a:p>
            <a:pPr marL="342900" lvl="0">
              <a:lnSpc>
                <a:spcPct val="140000"/>
              </a:lnSpc>
              <a:spcBef>
                <a:spcPts val="2800"/>
              </a:spcBef>
              <a:buSzPts val="3330"/>
            </a:pPr>
            <a:r>
              <a:rPr lang="ru-RU" sz="3330" dirty="0"/>
              <a:t> </a:t>
            </a:r>
            <a:r>
              <a:rPr lang="ru-RU" sz="3330" dirty="0" err="1"/>
              <a:t>Бірыңғай</a:t>
            </a:r>
            <a:r>
              <a:rPr lang="ru-RU" sz="3330" dirty="0"/>
              <a:t> </a:t>
            </a:r>
            <a:r>
              <a:rPr lang="ru-RU" sz="3330" dirty="0" err="1"/>
              <a:t>патогенезбен</a:t>
            </a:r>
            <a:r>
              <a:rPr lang="ru-RU" sz="3330" dirty="0"/>
              <a:t> </a:t>
            </a:r>
            <a:r>
              <a:rPr lang="ru-RU" sz="3330" dirty="0" err="1"/>
              <a:t>біріктірілген</a:t>
            </a:r>
            <a:r>
              <a:rPr lang="en-US" sz="3330" dirty="0"/>
              <a:t>, </a:t>
            </a:r>
            <a:endParaRPr sz="3330" dirty="0"/>
          </a:p>
          <a:p>
            <a:pPr marL="342900" lvl="0">
              <a:lnSpc>
                <a:spcPct val="140000"/>
              </a:lnSpc>
              <a:spcBef>
                <a:spcPts val="2800"/>
              </a:spcBef>
              <a:buSzPts val="3330"/>
            </a:pPr>
            <a:r>
              <a:rPr lang="kk-KZ" sz="3330" dirty="0"/>
              <a:t> </a:t>
            </a:r>
            <a:r>
              <a:rPr lang="ru-RU" sz="3330" dirty="0" err="1"/>
              <a:t>Белгілі</a:t>
            </a:r>
            <a:r>
              <a:rPr lang="ru-RU" sz="3330" dirty="0"/>
              <a:t> </a:t>
            </a:r>
            <a:r>
              <a:rPr lang="ru-RU" sz="3330" dirty="0" err="1"/>
              <a:t>бір</a:t>
            </a:r>
            <a:r>
              <a:rPr lang="ru-RU" sz="3330" dirty="0"/>
              <a:t> </a:t>
            </a:r>
            <a:r>
              <a:rPr lang="ru-RU" sz="3330" dirty="0" err="1"/>
              <a:t>патологиялық</a:t>
            </a:r>
            <a:r>
              <a:rPr lang="ru-RU" sz="3330" dirty="0"/>
              <a:t> </a:t>
            </a:r>
            <a:r>
              <a:rPr lang="ru-RU" sz="3330" dirty="0" err="1"/>
              <a:t>жағдайды</a:t>
            </a:r>
            <a:r>
              <a:rPr lang="ru-RU" sz="3330" dirty="0"/>
              <a:t> </a:t>
            </a:r>
            <a:r>
              <a:rPr lang="ru-RU" sz="3330" dirty="0" err="1"/>
              <a:t>сипаттайды</a:t>
            </a:r>
            <a:r>
              <a:rPr lang="ru-RU" sz="3330" dirty="0"/>
              <a:t>.</a:t>
            </a:r>
            <a:endParaRPr sz="333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8"/>
          <p:cNvSpPr txBox="1">
            <a:spLocks noGrp="1"/>
          </p:cNvSpPr>
          <p:nvPr>
            <p:ph type="title"/>
          </p:nvPr>
        </p:nvSpPr>
        <p:spPr>
          <a:xfrm>
            <a:off x="1371601" y="624110"/>
            <a:ext cx="10133012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симптомдары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 ?</a:t>
            </a:r>
            <a:endParaRPr dirty="0"/>
          </a:p>
        </p:txBody>
      </p:sp>
      <p:sp>
        <p:nvSpPr>
          <p:cNvPr id="355" name="Google Shape;355;p28"/>
          <p:cNvSpPr txBox="1">
            <a:spLocks noGrp="1"/>
          </p:cNvSpPr>
          <p:nvPr>
            <p:ph type="body" idx="1"/>
          </p:nvPr>
        </p:nvSpPr>
        <p:spPr>
          <a:xfrm>
            <a:off x="3628724" y="2011680"/>
            <a:ext cx="7801657" cy="376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342900" lvl="0">
              <a:lnSpc>
                <a:spcPct val="90000"/>
              </a:lnSpc>
              <a:buSzPts val="4000"/>
            </a:pPr>
            <a:r>
              <a:rPr lang="ru-RU" sz="4000" b="1" dirty="0" err="1"/>
              <a:t>Катаральды</a:t>
            </a:r>
            <a:endParaRPr sz="4000" b="1"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🠶"/>
            </a:pPr>
            <a:r>
              <a:rPr lang="kk-KZ" sz="4000" b="1" dirty="0"/>
              <a:t>Қызба</a:t>
            </a:r>
            <a:endParaRPr sz="4000" b="1"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🠶"/>
            </a:pPr>
            <a:r>
              <a:rPr lang="kk-KZ" sz="4000" b="1" dirty="0"/>
              <a:t>Интоксикация</a:t>
            </a:r>
            <a:endParaRPr sz="4000" b="1" dirty="0"/>
          </a:p>
          <a:p>
            <a:pPr marL="342900" lvl="0" indent="-88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None/>
            </a:pPr>
            <a:endParaRPr sz="40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9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endParaRPr/>
          </a:p>
        </p:txBody>
      </p:sp>
      <p:graphicFrame>
        <p:nvGraphicFramePr>
          <p:cNvPr id="361" name="Google Shape;361;p29"/>
          <p:cNvGraphicFramePr/>
          <p:nvPr/>
        </p:nvGraphicFramePr>
        <p:xfrm>
          <a:off x="2589213" y="2133600"/>
          <a:ext cx="8915400" cy="1854250"/>
        </p:xfrm>
        <a:graphic>
          <a:graphicData uri="http://schemas.openxmlformats.org/drawingml/2006/table">
            <a:tbl>
              <a:tblPr firstRow="1" bandRow="1">
                <a:noFill/>
                <a:tableStyleId>{915DA4AF-CA9F-440F-9CC5-E81A8F275D2D}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Part of anamnesis vitea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Detailes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Question to patient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 dirty="0"/>
              <a:t>Анамнез </a:t>
            </a:r>
            <a:r>
              <a:rPr lang="ru-RU" dirty="0" err="1"/>
              <a:t>жинау</a:t>
            </a:r>
            <a:endParaRPr dirty="0"/>
          </a:p>
        </p:txBody>
      </p:sp>
      <p:sp>
        <p:nvSpPr>
          <p:cNvPr id="177" name="Google Shape;177;p3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spcBef>
                <a:spcPts val="0"/>
              </a:spcBef>
              <a:buSzPts val="2000"/>
            </a:pPr>
            <a:r>
              <a:rPr lang="ru-RU" sz="2000"/>
              <a:t>басында</a:t>
            </a:r>
            <a:r>
              <a:rPr lang="ru-RU" sz="2000" dirty="0"/>
              <a:t> не </a:t>
            </a:r>
            <a:r>
              <a:rPr lang="ru-RU" sz="2000" dirty="0" err="1"/>
              <a:t>істеу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en-US" sz="2000" dirty="0"/>
              <a:t>?</a:t>
            </a:r>
            <a:endParaRPr dirty="0"/>
          </a:p>
          <a:p>
            <a:pPr marL="342900" lvl="0" indent="-215900" algn="l" rtl="0"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dirty="0"/>
          </a:p>
          <a:p>
            <a:pPr marL="342900" lvl="0">
              <a:buSzPts val="2000"/>
            </a:pPr>
            <a:r>
              <a:rPr lang="ru-RU" sz="2000" dirty="0" err="1"/>
              <a:t>Науқасты</a:t>
            </a:r>
            <a:r>
              <a:rPr lang="ru-RU" sz="2000" dirty="0"/>
              <a:t> </a:t>
            </a:r>
            <a:r>
              <a:rPr lang="ru-RU" sz="2000" dirty="0" err="1"/>
              <a:t>емдеу</a:t>
            </a:r>
            <a:r>
              <a:rPr lang="ru-RU" sz="2000" dirty="0"/>
              <a:t>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төсекке</a:t>
            </a:r>
            <a:r>
              <a:rPr lang="ru-RU" sz="2000" dirty="0"/>
              <a:t> </a:t>
            </a:r>
            <a:r>
              <a:rPr lang="ru-RU" sz="2000" dirty="0" err="1"/>
              <a:t>келген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кабинетке</a:t>
            </a:r>
            <a:r>
              <a:rPr lang="ru-RU" sz="2000" dirty="0"/>
              <a:t> </a:t>
            </a:r>
            <a:r>
              <a:rPr lang="ru-RU" sz="2000" dirty="0" err="1"/>
              <a:t>кірген</a:t>
            </a:r>
            <a:r>
              <a:rPr lang="ru-RU" sz="2000" dirty="0"/>
              <a:t> </a:t>
            </a:r>
            <a:r>
              <a:rPr lang="ru-RU" sz="2000" dirty="0" err="1"/>
              <a:t>сәтте</a:t>
            </a:r>
            <a:r>
              <a:rPr lang="ru-RU" sz="2000" dirty="0"/>
              <a:t> </a:t>
            </a:r>
            <a:r>
              <a:rPr lang="ru-RU" sz="2000" dirty="0" err="1"/>
              <a:t>басталады</a:t>
            </a:r>
            <a:r>
              <a:rPr lang="ru-RU" sz="2000" dirty="0"/>
              <a:t>. </a:t>
            </a:r>
            <a:endParaRPr dirty="0"/>
          </a:p>
          <a:p>
            <a:pPr marL="342900" lvl="0">
              <a:buSzPts val="2000"/>
              <a:buFont typeface="Noto Sans Symbols"/>
              <a:buChar char="⮚"/>
            </a:pPr>
            <a:r>
              <a:rPr lang="ru-RU" sz="2000" b="1" dirty="0" err="1"/>
              <a:t>Мінез</a:t>
            </a:r>
            <a:r>
              <a:rPr lang="ru-RU" sz="2000" b="1" dirty="0"/>
              <a:t>    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kk-KZ" sz="2000" b="1" dirty="0"/>
              <a:t>Киім</a:t>
            </a:r>
            <a:endParaRPr dirty="0"/>
          </a:p>
          <a:p>
            <a:pPr marL="342900" lvl="0">
              <a:buSzPts val="2000"/>
              <a:buFont typeface="Noto Sans Symbols"/>
              <a:buChar char="⮚"/>
            </a:pPr>
            <a:r>
              <a:rPr lang="ru-RU" sz="2000" b="1" dirty="0" err="1"/>
              <a:t>Қол</a:t>
            </a:r>
            <a:r>
              <a:rPr lang="ru-RU" sz="2000" b="1" dirty="0"/>
              <a:t> </a:t>
            </a:r>
            <a:r>
              <a:rPr lang="ru-RU" sz="2000" b="1" dirty="0" err="1"/>
              <a:t>жуу</a:t>
            </a:r>
            <a:r>
              <a:rPr lang="ru-RU" sz="2000" b="1" dirty="0"/>
              <a:t> </a:t>
            </a:r>
            <a:r>
              <a:rPr lang="en-US" sz="2000" b="1" dirty="0"/>
              <a:t> </a:t>
            </a:r>
            <a:endParaRPr dirty="0"/>
          </a:p>
          <a:p>
            <a:pPr marL="342900" lvl="0">
              <a:buSzPts val="2000"/>
              <a:buFont typeface="Noto Sans Symbols"/>
              <a:buChar char="⮚"/>
            </a:pPr>
            <a:r>
              <a:rPr lang="ru-RU" sz="2000" b="1" dirty="0" err="1"/>
              <a:t>Өзін</a:t>
            </a:r>
            <a:r>
              <a:rPr lang="ru-RU" sz="2000" b="1" dirty="0"/>
              <a:t> </a:t>
            </a:r>
            <a:r>
              <a:rPr lang="ru-RU" sz="2000" b="1" dirty="0" err="1"/>
              <a:t>таныстыру</a:t>
            </a: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342900" lvl="0" indent="-22860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9087" y="221055"/>
            <a:ext cx="4329089" cy="2880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82702" y="221055"/>
            <a:ext cx="4286250" cy="295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782702" y="3442986"/>
            <a:ext cx="4469231" cy="2974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9087" y="3323222"/>
            <a:ext cx="4329089" cy="3242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5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655545" y="230289"/>
            <a:ext cx="8651875" cy="64785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6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SzPts val="3600"/>
            </a:pPr>
            <a:r>
              <a:rPr lang="ru-RU" dirty="0" err="1"/>
              <a:t>Қабылдаудың</a:t>
            </a:r>
            <a:r>
              <a:rPr lang="ru-RU" dirty="0"/>
              <a:t> </a:t>
            </a:r>
            <a:r>
              <a:rPr lang="ru-RU" dirty="0" err="1"/>
              <a:t>басталуы</a:t>
            </a:r>
            <a:endParaRPr dirty="0"/>
          </a:p>
        </p:txBody>
      </p:sp>
      <p:sp>
        <p:nvSpPr>
          <p:cNvPr id="196" name="Google Shape;196;p6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lvl="0" indent="-457200">
              <a:lnSpc>
                <a:spcPct val="90000"/>
              </a:lnSpc>
              <a:spcBef>
                <a:spcPts val="0"/>
              </a:spcBef>
              <a:buSzPts val="3700"/>
              <a:buFont typeface="Century Gothic"/>
              <a:buAutoNum type="arabicPeriod"/>
            </a:pPr>
            <a:r>
              <a:rPr lang="ru-RU" sz="3700" b="1" dirty="0" err="1"/>
              <a:t>Дайындық</a:t>
            </a:r>
            <a:r>
              <a:rPr lang="ru-RU" sz="3700" b="1" dirty="0"/>
              <a:t> </a:t>
            </a:r>
          </a:p>
          <a:p>
            <a:pPr lvl="0" indent="-457200">
              <a:lnSpc>
                <a:spcPct val="90000"/>
              </a:lnSpc>
              <a:spcBef>
                <a:spcPts val="0"/>
              </a:spcBef>
              <a:buSzPts val="3700"/>
              <a:buFont typeface="Century Gothic"/>
              <a:buAutoNum type="arabicPeriod"/>
            </a:pPr>
            <a:r>
              <a:rPr lang="ru-RU" sz="3700" b="1" dirty="0" err="1"/>
              <a:t>Бастапқы</a:t>
            </a:r>
            <a:r>
              <a:rPr lang="ru-RU" sz="3700" b="1" dirty="0"/>
              <a:t> </a:t>
            </a:r>
            <a:r>
              <a:rPr lang="ru-RU" sz="3700" b="1" dirty="0" err="1"/>
              <a:t>өзара</a:t>
            </a:r>
            <a:r>
              <a:rPr lang="ru-RU" sz="3700" b="1" dirty="0"/>
              <a:t> </a:t>
            </a:r>
            <a:r>
              <a:rPr lang="ru-RU" sz="3700" b="1" dirty="0" err="1"/>
              <a:t>түсіністікті</a:t>
            </a:r>
            <a:r>
              <a:rPr lang="ru-RU" sz="3700" b="1" dirty="0"/>
              <a:t> </a:t>
            </a:r>
            <a:r>
              <a:rPr lang="ru-RU" sz="3700" b="1" dirty="0" err="1"/>
              <a:t>орнату</a:t>
            </a:r>
            <a:r>
              <a:rPr lang="en-US" sz="3700" b="1" dirty="0"/>
              <a:t>:</a:t>
            </a:r>
            <a:endParaRPr dirty="0"/>
          </a:p>
          <a:p>
            <a:pPr marL="274320" lvl="4" indent="0">
              <a:lnSpc>
                <a:spcPct val="90000"/>
              </a:lnSpc>
              <a:buSzPts val="2590"/>
              <a:buNone/>
            </a:pPr>
            <a:r>
              <a:rPr lang="ru-RU" sz="2590" dirty="0" err="1"/>
              <a:t>Науқасты</a:t>
            </a:r>
            <a:r>
              <a:rPr lang="ru-RU" sz="2590" dirty="0"/>
              <a:t> </a:t>
            </a:r>
            <a:r>
              <a:rPr lang="ru-RU" sz="2590" dirty="0" err="1"/>
              <a:t>қарсы</a:t>
            </a:r>
            <a:r>
              <a:rPr lang="ru-RU" sz="2590" dirty="0"/>
              <a:t> </a:t>
            </a:r>
            <a:r>
              <a:rPr lang="ru-RU" sz="2590" dirty="0" err="1"/>
              <a:t>алады</a:t>
            </a:r>
            <a:r>
              <a:rPr lang="ru-RU" sz="2590" dirty="0"/>
              <a:t> </a:t>
            </a:r>
            <a:r>
              <a:rPr lang="ru-RU" sz="2590" dirty="0" err="1"/>
              <a:t>және</a:t>
            </a:r>
            <a:r>
              <a:rPr lang="ru-RU" sz="2590" dirty="0"/>
              <a:t> </a:t>
            </a:r>
            <a:r>
              <a:rPr lang="ru-RU" sz="2590" dirty="0" err="1"/>
              <a:t>науқастың</a:t>
            </a:r>
            <a:r>
              <a:rPr lang="ru-RU" sz="2590" dirty="0"/>
              <a:t> </a:t>
            </a:r>
            <a:r>
              <a:rPr lang="ru-RU" sz="2590" dirty="0" err="1"/>
              <a:t>атын</a:t>
            </a:r>
            <a:r>
              <a:rPr lang="ru-RU" sz="2590" dirty="0"/>
              <a:t> </a:t>
            </a:r>
            <a:r>
              <a:rPr lang="ru-RU" sz="2590" dirty="0" err="1"/>
              <a:t>сұрайды</a:t>
            </a:r>
            <a:endParaRPr lang="ru-RU" sz="2590" dirty="0"/>
          </a:p>
          <a:p>
            <a:pPr marL="0" lvl="0" indent="0">
              <a:buClr>
                <a:srgbClr val="A53010"/>
              </a:buClr>
              <a:buSzPts val="2000"/>
              <a:buNone/>
            </a:pPr>
            <a:r>
              <a:rPr lang="ru-RU" sz="2000" b="1" dirty="0"/>
              <a:t>     </a:t>
            </a:r>
            <a:r>
              <a:rPr lang="ru-RU" sz="2000" b="1" dirty="0" err="1"/>
              <a:t>Өзін</a:t>
            </a:r>
            <a:r>
              <a:rPr lang="ru-RU" sz="2000" b="1" dirty="0"/>
              <a:t> </a:t>
            </a:r>
            <a:r>
              <a:rPr lang="ru-RU" sz="2000" b="1" dirty="0" err="1"/>
              <a:t>таныстыру</a:t>
            </a:r>
            <a:endParaRPr lang="ru-RU" dirty="0"/>
          </a:p>
          <a:p>
            <a:pPr marL="274320" lvl="4" indent="0">
              <a:lnSpc>
                <a:spcPct val="90000"/>
              </a:lnSpc>
              <a:buSzPts val="2590"/>
              <a:buNone/>
            </a:pPr>
            <a:r>
              <a:rPr lang="ru-RU" sz="2590" dirty="0" err="1"/>
              <a:t>Құрмет</a:t>
            </a:r>
            <a:r>
              <a:rPr lang="ru-RU" sz="2590" dirty="0"/>
              <a:t> пен </a:t>
            </a:r>
            <a:r>
              <a:rPr lang="ru-RU" sz="2590" dirty="0" err="1"/>
              <a:t>қызығушылықты</a:t>
            </a:r>
            <a:r>
              <a:rPr lang="ru-RU" sz="2590" dirty="0"/>
              <a:t> </a:t>
            </a:r>
            <a:r>
              <a:rPr lang="ru-RU" sz="2590" dirty="0" err="1"/>
              <a:t>көрсетеді</a:t>
            </a:r>
            <a:r>
              <a:rPr lang="ru-RU" sz="2590" dirty="0"/>
              <a:t>, </a:t>
            </a:r>
            <a:r>
              <a:rPr lang="ru-RU" sz="2590" dirty="0" err="1"/>
              <a:t>науқастың</a:t>
            </a:r>
            <a:r>
              <a:rPr lang="ru-RU" sz="2590" dirty="0"/>
              <a:t> </a:t>
            </a:r>
            <a:r>
              <a:rPr lang="ru-RU" sz="2590" dirty="0" err="1"/>
              <a:t>физикалық</a:t>
            </a:r>
            <a:r>
              <a:rPr lang="ru-RU" sz="2590" dirty="0"/>
              <a:t> </a:t>
            </a:r>
            <a:r>
              <a:rPr lang="ru-RU" sz="2590" dirty="0" err="1"/>
              <a:t>жайлылығына</a:t>
            </a:r>
            <a:r>
              <a:rPr lang="ru-RU" sz="2590" dirty="0"/>
              <a:t> </a:t>
            </a:r>
            <a:r>
              <a:rPr lang="ru-RU" sz="2590" dirty="0" err="1"/>
              <a:t>көңіл</a:t>
            </a:r>
            <a:r>
              <a:rPr lang="ru-RU" sz="2590" dirty="0"/>
              <a:t> </a:t>
            </a:r>
            <a:r>
              <a:rPr lang="ru-RU" sz="2590" dirty="0" err="1"/>
              <a:t>бөледі</a:t>
            </a:r>
            <a:endParaRPr lang="ru-RU" sz="2590" dirty="0"/>
          </a:p>
          <a:p>
            <a:pPr marL="274320" lvl="4" indent="0">
              <a:lnSpc>
                <a:spcPct val="90000"/>
              </a:lnSpc>
              <a:buSzPts val="2590"/>
              <a:buNone/>
            </a:pPr>
            <a:r>
              <a:rPr lang="ru-RU" sz="3700" b="1" dirty="0" err="1"/>
              <a:t>Кеңес</a:t>
            </a:r>
            <a:r>
              <a:rPr lang="ru-RU" sz="3700" b="1" dirty="0"/>
              <a:t> </a:t>
            </a:r>
            <a:r>
              <a:rPr lang="ru-RU" sz="3700" b="1" dirty="0" err="1"/>
              <a:t>берудің</a:t>
            </a:r>
            <a:r>
              <a:rPr lang="ru-RU" sz="3700" b="1" dirty="0"/>
              <a:t> </a:t>
            </a:r>
            <a:r>
              <a:rPr lang="ru-RU" sz="3700" b="1" dirty="0" err="1"/>
              <a:t>себептерін</a:t>
            </a:r>
            <a:r>
              <a:rPr lang="ru-RU" sz="3700" b="1" dirty="0"/>
              <a:t> </a:t>
            </a:r>
            <a:r>
              <a:rPr lang="ru-RU" sz="3700" b="1" dirty="0" err="1"/>
              <a:t>анықтаңыз</a:t>
            </a:r>
            <a:endParaRPr sz="1665" dirty="0"/>
          </a:p>
          <a:p>
            <a:pPr marL="342900" lvl="0" indent="-23717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endParaRPr sz="166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7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Clr>
                <a:schemeClr val="accent1"/>
              </a:buClr>
              <a:buSzPts val="3600"/>
            </a:pPr>
            <a:r>
              <a:rPr lang="ru-RU" b="1" dirty="0" err="1">
                <a:solidFill>
                  <a:schemeClr val="accent1"/>
                </a:solidFill>
              </a:rPr>
              <a:t>Кеңеске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келу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себептері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02" name="Google Shape;202;p7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•  </a:t>
            </a:r>
            <a:r>
              <a:rPr lang="ru-RU" sz="3200" dirty="0" err="1"/>
              <a:t>Олар</a:t>
            </a:r>
            <a:r>
              <a:rPr lang="ru-RU" sz="3200" dirty="0"/>
              <a:t> </a:t>
            </a:r>
            <a:r>
              <a:rPr lang="ru-RU" sz="3200" dirty="0" err="1"/>
              <a:t>төзімділік</a:t>
            </a:r>
            <a:r>
              <a:rPr lang="ru-RU" sz="3200" dirty="0"/>
              <a:t> </a:t>
            </a:r>
            <a:r>
              <a:rPr lang="ru-RU" sz="3200" dirty="0" err="1"/>
              <a:t>шегіне</a:t>
            </a:r>
            <a:r>
              <a:rPr lang="ru-RU" sz="3200" dirty="0"/>
              <a:t> </a:t>
            </a:r>
            <a:r>
              <a:rPr lang="ru-RU" sz="3200" dirty="0" err="1"/>
              <a:t>жетті</a:t>
            </a:r>
            <a:endParaRPr lang="ru-RU" sz="3200" dirty="0"/>
          </a:p>
          <a:p>
            <a:pPr marL="342900" lvl="0">
              <a:lnSpc>
                <a:spcPct val="90000"/>
              </a:lnSpc>
              <a:spcBef>
                <a:spcPts val="0"/>
              </a:spcBef>
            </a:pPr>
            <a:r>
              <a:rPr lang="en-US" sz="3200" dirty="0"/>
              <a:t>•  </a:t>
            </a:r>
            <a:r>
              <a:rPr lang="ru-RU" sz="3200" dirty="0" err="1"/>
              <a:t>Олар</a:t>
            </a:r>
            <a:r>
              <a:rPr lang="ru-RU" sz="3200" dirty="0"/>
              <a:t> </a:t>
            </a:r>
            <a:r>
              <a:rPr lang="ru-RU" sz="3200" dirty="0" err="1"/>
              <a:t>өз</a:t>
            </a:r>
            <a:r>
              <a:rPr lang="ru-RU" sz="3200" dirty="0"/>
              <a:t> </a:t>
            </a:r>
            <a:r>
              <a:rPr lang="ru-RU" sz="3200" dirty="0" err="1"/>
              <a:t>алаңдаушылықтарының</a:t>
            </a:r>
            <a:r>
              <a:rPr lang="ru-RU" sz="3200" dirty="0"/>
              <a:t> </a:t>
            </a:r>
            <a:r>
              <a:rPr lang="ru-RU" sz="3200" dirty="0" err="1"/>
              <a:t>шегіне</a:t>
            </a:r>
            <a:r>
              <a:rPr lang="ru-RU" sz="3200" dirty="0"/>
              <a:t> </a:t>
            </a:r>
            <a:r>
              <a:rPr lang="ru-RU" sz="3200" dirty="0" err="1"/>
              <a:t>жетті</a:t>
            </a:r>
            <a:endParaRPr dirty="0"/>
          </a:p>
          <a:p>
            <a:pPr marL="342900" lvl="0">
              <a:lnSpc>
                <a:spcPct val="90000"/>
              </a:lnSpc>
              <a:buSzPts val="3200"/>
            </a:pPr>
            <a:r>
              <a:rPr lang="en-US" sz="3200" dirty="0"/>
              <a:t>•  </a:t>
            </a:r>
            <a:r>
              <a:rPr lang="ru-RU" sz="3200" dirty="0" err="1"/>
              <a:t>Олардың</a:t>
            </a:r>
            <a:r>
              <a:rPr lang="ru-RU" sz="3200" dirty="0"/>
              <a:t> </a:t>
            </a:r>
            <a:r>
              <a:rPr lang="ru-RU" sz="3200" dirty="0" err="1"/>
              <a:t>күнделікті</a:t>
            </a:r>
            <a:r>
              <a:rPr lang="ru-RU" sz="3200" dirty="0"/>
              <a:t> </a:t>
            </a:r>
            <a:r>
              <a:rPr lang="ru-RU" sz="3200" dirty="0" err="1"/>
              <a:t>өмірінде</a:t>
            </a:r>
            <a:r>
              <a:rPr lang="ru-RU" sz="3200" dirty="0"/>
              <a:t> </a:t>
            </a:r>
            <a:r>
              <a:rPr lang="ru-RU" sz="3200" dirty="0" err="1"/>
              <a:t>симптомдар</a:t>
            </a:r>
            <a:r>
              <a:rPr lang="ru-RU" sz="3200" dirty="0"/>
              <a:t> </a:t>
            </a:r>
            <a:r>
              <a:rPr lang="ru-RU" sz="3200" dirty="0" err="1"/>
              <a:t>сияқты</a:t>
            </a:r>
            <a:r>
              <a:rPr lang="ru-RU" sz="3200" dirty="0"/>
              <a:t> </a:t>
            </a:r>
            <a:r>
              <a:rPr lang="ru-RU" sz="3200" dirty="0" err="1"/>
              <a:t>проблемалар</a:t>
            </a:r>
            <a:r>
              <a:rPr lang="ru-RU" sz="3200" dirty="0"/>
              <a:t> бар</a:t>
            </a:r>
            <a:endParaRPr dirty="0"/>
          </a:p>
          <a:p>
            <a:pPr marL="342900" lvl="0">
              <a:lnSpc>
                <a:spcPct val="90000"/>
              </a:lnSpc>
              <a:buSzPts val="3200"/>
            </a:pPr>
            <a:r>
              <a:rPr lang="en-US" sz="3200" dirty="0"/>
              <a:t>•  </a:t>
            </a:r>
            <a:r>
              <a:rPr lang="ru-RU" sz="3200" dirty="0" err="1"/>
              <a:t>Алдын</a:t>
            </a:r>
            <a:r>
              <a:rPr lang="ru-RU" sz="3200" dirty="0"/>
              <a:t> </a:t>
            </a:r>
            <a:r>
              <a:rPr lang="ru-RU" sz="3200" dirty="0" err="1"/>
              <a:t>алу</a:t>
            </a:r>
            <a:r>
              <a:rPr lang="ru-RU" sz="3200" dirty="0"/>
              <a:t> </a:t>
            </a:r>
            <a:r>
              <a:rPr lang="ru-RU" sz="3200" dirty="0" err="1"/>
              <a:t>мақсатында</a:t>
            </a:r>
            <a:endParaRPr lang="ru-RU" sz="3200" dirty="0"/>
          </a:p>
          <a:p>
            <a:pPr marL="342900" lvl="0">
              <a:lnSpc>
                <a:spcPct val="90000"/>
              </a:lnSpc>
              <a:buSzPts val="3200"/>
            </a:pPr>
            <a:r>
              <a:rPr lang="en-US" sz="3200" dirty="0"/>
              <a:t>•  </a:t>
            </a:r>
            <a:r>
              <a:rPr lang="ru-RU" sz="3200" dirty="0" err="1"/>
              <a:t>Әкімшілік</a:t>
            </a:r>
            <a:r>
              <a:rPr lang="ru-RU" sz="3200" dirty="0"/>
              <a:t> </a:t>
            </a:r>
            <a:r>
              <a:rPr lang="ru-RU" sz="3200" dirty="0" err="1"/>
              <a:t>себептер</a:t>
            </a:r>
            <a:r>
              <a:rPr lang="ru-RU" sz="3200" dirty="0"/>
              <a:t> </a:t>
            </a:r>
            <a:r>
              <a:rPr lang="ru-RU" sz="3200" dirty="0" err="1"/>
              <a:t>бойынша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lang="kk-KZ" b="1" dirty="0">
                <a:solidFill>
                  <a:schemeClr val="accent1"/>
                </a:solidFill>
              </a:rPr>
              <a:t>Жоспар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208" name="Google Shape;208;p8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lnSpc>
                <a:spcPct val="90000"/>
              </a:lnSpc>
              <a:spcBef>
                <a:spcPts val="0"/>
              </a:spcBef>
              <a:buSzPts val="2800"/>
            </a:pPr>
            <a:r>
              <a:rPr lang="en-US" sz="2800" dirty="0"/>
              <a:t>1.</a:t>
            </a:r>
            <a:r>
              <a:rPr lang="ru-RU" sz="2800" dirty="0"/>
              <a:t> </a:t>
            </a:r>
            <a:r>
              <a:rPr lang="ru-RU" sz="2800" dirty="0" err="1"/>
              <a:t>Жалпы</a:t>
            </a:r>
            <a:r>
              <a:rPr lang="ru-RU" sz="2800" dirty="0"/>
              <a:t> </a:t>
            </a:r>
            <a:r>
              <a:rPr lang="ru-RU" sz="2800" dirty="0" err="1"/>
              <a:t>ақпарат</a:t>
            </a:r>
            <a:r>
              <a:rPr lang="ru-RU" sz="2800" dirty="0"/>
              <a:t> </a:t>
            </a:r>
          </a:p>
          <a:p>
            <a:pPr marL="342900" lvl="0">
              <a:lnSpc>
                <a:spcPct val="90000"/>
              </a:lnSpc>
              <a:spcBef>
                <a:spcPts val="0"/>
              </a:spcBef>
              <a:buSzPts val="2800"/>
            </a:pPr>
            <a:r>
              <a:rPr lang="en-US" sz="2800" dirty="0"/>
              <a:t>2. </a:t>
            </a:r>
            <a:r>
              <a:rPr lang="kk-KZ" sz="2800" dirty="0"/>
              <a:t>негізгі шағымдар   </a:t>
            </a:r>
          </a:p>
          <a:p>
            <a:pPr marL="342900" lvl="0">
              <a:lnSpc>
                <a:spcPct val="90000"/>
              </a:lnSpc>
              <a:spcBef>
                <a:spcPts val="0"/>
              </a:spcBef>
              <a:buSzPts val="2800"/>
            </a:pPr>
            <a:r>
              <a:rPr lang="en-US" sz="2800" dirty="0"/>
              <a:t>3. </a:t>
            </a:r>
            <a:r>
              <a:rPr lang="ru-RU" sz="2800" dirty="0" err="1"/>
              <a:t>Қазіргі</a:t>
            </a:r>
            <a:r>
              <a:rPr lang="ru-RU" sz="2800" dirty="0"/>
              <a:t> </a:t>
            </a:r>
            <a:r>
              <a:rPr lang="ru-RU" sz="2800" dirty="0" err="1"/>
              <a:t>ауруы</a:t>
            </a:r>
            <a:r>
              <a:rPr lang="ru-RU" sz="2800" dirty="0"/>
              <a:t> </a:t>
            </a:r>
            <a:r>
              <a:rPr lang="en-US" sz="2800" dirty="0"/>
              <a:t>– anamnesis </a:t>
            </a:r>
            <a:r>
              <a:rPr lang="en-US" sz="2800" dirty="0" err="1"/>
              <a:t>morbi</a:t>
            </a:r>
            <a:endParaRPr sz="2800"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 dirty="0"/>
              <a:t>4.</a:t>
            </a:r>
            <a:r>
              <a:rPr lang="kk-KZ" sz="2800" dirty="0"/>
              <a:t>Бұрынғы аурулары</a:t>
            </a:r>
            <a:r>
              <a:rPr lang="en-US" sz="2800" dirty="0"/>
              <a:t>– anamnesis vitae</a:t>
            </a:r>
            <a:endParaRPr sz="2800"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 dirty="0"/>
              <a:t>5. </a:t>
            </a:r>
            <a:r>
              <a:rPr lang="kk-KZ" sz="2800" dirty="0"/>
              <a:t>Отбасылық анамнез</a:t>
            </a:r>
            <a:endParaRPr sz="2800" dirty="0"/>
          </a:p>
          <a:p>
            <a:pPr marL="342900" lvl="0">
              <a:lnSpc>
                <a:spcPct val="90000"/>
              </a:lnSpc>
              <a:buSzPts val="2800"/>
            </a:pPr>
            <a:r>
              <a:rPr lang="en-US" sz="2800" dirty="0"/>
              <a:t>6. </a:t>
            </a:r>
            <a:r>
              <a:rPr lang="ru-RU" sz="2800" dirty="0"/>
              <a:t>Жеке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әлеуметтік</a:t>
            </a:r>
            <a:r>
              <a:rPr lang="ru-RU" sz="2800" dirty="0"/>
              <a:t> </a:t>
            </a:r>
            <a:r>
              <a:rPr lang="ru-RU" sz="2800" dirty="0" err="1"/>
              <a:t>тарихы</a:t>
            </a:r>
            <a:endParaRPr dirty="0"/>
          </a:p>
          <a:p>
            <a:pPr marL="342900" lvl="0">
              <a:lnSpc>
                <a:spcPct val="90000"/>
              </a:lnSpc>
              <a:buSzPts val="2800"/>
            </a:pPr>
            <a:r>
              <a:rPr lang="en-US" sz="2800" dirty="0"/>
              <a:t>7. </a:t>
            </a:r>
            <a:r>
              <a:rPr lang="kk-KZ" sz="2800" dirty="0"/>
              <a:t>Жүйелерді тексеру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"/>
          <p:cNvSpPr txBox="1">
            <a:spLocks noGrp="1"/>
          </p:cNvSpPr>
          <p:nvPr>
            <p:ph type="title"/>
          </p:nvPr>
        </p:nvSpPr>
        <p:spPr>
          <a:xfrm>
            <a:off x="2284915" y="144532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Clr>
                <a:schemeClr val="accent1"/>
              </a:buClr>
              <a:buSzPts val="4320"/>
            </a:pPr>
            <a:r>
              <a:rPr lang="ru-RU" sz="4320" b="1" dirty="0" err="1">
                <a:solidFill>
                  <a:schemeClr val="accent1"/>
                </a:solidFill>
              </a:rPr>
              <a:t>Жалпы</a:t>
            </a:r>
            <a:r>
              <a:rPr lang="ru-RU" sz="4320" b="1" dirty="0">
                <a:solidFill>
                  <a:schemeClr val="accent1"/>
                </a:solidFill>
              </a:rPr>
              <a:t> </a:t>
            </a:r>
            <a:r>
              <a:rPr lang="ru-RU" sz="4320" b="1" dirty="0" err="1">
                <a:solidFill>
                  <a:schemeClr val="accent1"/>
                </a:solidFill>
              </a:rPr>
              <a:t>ақпарат-кіріспе</a:t>
            </a:r>
            <a:r>
              <a:rPr lang="ru-RU" sz="4320" b="1" dirty="0">
                <a:solidFill>
                  <a:schemeClr val="accent1"/>
                </a:solidFill>
              </a:rPr>
              <a:t> </a:t>
            </a:r>
            <a:r>
              <a:rPr lang="ru-RU" sz="4320" b="1" dirty="0" err="1">
                <a:solidFill>
                  <a:schemeClr val="accent1"/>
                </a:solidFill>
              </a:rPr>
              <a:t>сұрақ</a:t>
            </a:r>
            <a:endParaRPr sz="4320" b="1" dirty="0">
              <a:solidFill>
                <a:schemeClr val="accent1"/>
              </a:solidFill>
            </a:endParaRPr>
          </a:p>
        </p:txBody>
      </p:sp>
      <p:sp>
        <p:nvSpPr>
          <p:cNvPr id="214" name="Google Shape;214;p9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kk-KZ" sz="2400" b="1" dirty="0"/>
              <a:t>Аты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kk-KZ" sz="2400" b="1" dirty="0"/>
              <a:t>Жасы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kk-KZ" sz="2400" b="1" dirty="0"/>
              <a:t>Жынысы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kk-KZ" sz="2400" b="1" dirty="0"/>
              <a:t>Білімі</a:t>
            </a:r>
            <a:endParaRPr dirty="0"/>
          </a:p>
          <a:p>
            <a:pPr marL="342900" lvl="0">
              <a:lnSpc>
                <a:spcPct val="80000"/>
              </a:lnSpc>
              <a:buSzPts val="2400"/>
            </a:pPr>
            <a:r>
              <a:rPr lang="ru-RU" sz="2400" b="1" dirty="0" err="1"/>
              <a:t>Мамандығы</a:t>
            </a:r>
            <a:endParaRPr lang="ru-RU" sz="2400" b="1" dirty="0"/>
          </a:p>
          <a:p>
            <a:pPr marL="342900" lvl="0">
              <a:lnSpc>
                <a:spcPct val="80000"/>
              </a:lnSpc>
              <a:buSzPts val="2400"/>
            </a:pPr>
            <a:r>
              <a:rPr lang="ru-RU" sz="2400" b="1" dirty="0" err="1"/>
              <a:t>Отбасылық</a:t>
            </a:r>
            <a:r>
              <a:rPr lang="ru-RU" sz="2400" b="1" dirty="0"/>
              <a:t> статус</a:t>
            </a:r>
            <a:endParaRPr sz="2400" b="1" dirty="0"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kk-KZ" sz="2400" b="1" dirty="0"/>
              <a:t>Вербальды қарым-қатынас</a:t>
            </a:r>
            <a:endParaRPr dirty="0"/>
          </a:p>
          <a:p>
            <a:pPr marL="34290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kk-KZ" sz="2400" b="1"/>
              <a:t>Вербальды </a:t>
            </a:r>
            <a:r>
              <a:rPr lang="kk-KZ" sz="2400" b="1" dirty="0"/>
              <a:t>емес қарым-қатынас</a:t>
            </a:r>
            <a:endParaRPr sz="450" dirty="0"/>
          </a:p>
        </p:txBody>
      </p:sp>
      <p:sp>
        <p:nvSpPr>
          <p:cNvPr id="215" name="Google Shape;215;p9"/>
          <p:cNvSpPr txBox="1">
            <a:spLocks noGrp="1"/>
          </p:cNvSpPr>
          <p:nvPr>
            <p:ph type="body" idx="2"/>
          </p:nvPr>
        </p:nvSpPr>
        <p:spPr>
          <a:xfrm>
            <a:off x="6740758" y="1026161"/>
            <a:ext cx="4797841" cy="5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>
              <a:lnSpc>
                <a:spcPct val="80000"/>
              </a:lnSpc>
              <a:spcBef>
                <a:spcPts val="0"/>
              </a:spcBef>
              <a:buSzPts val="2400"/>
            </a:pPr>
            <a:r>
              <a:rPr lang="ru-RU" sz="2400" b="1" u="sng" dirty="0" err="1"/>
              <a:t>Анамнезді</a:t>
            </a:r>
            <a:r>
              <a:rPr lang="ru-RU" sz="2400" b="1" u="sng" dirty="0"/>
              <a:t> </a:t>
            </a:r>
            <a:r>
              <a:rPr lang="ru-RU" sz="2400" b="1" u="sng" dirty="0" err="1"/>
              <a:t>сұраймыз</a:t>
            </a:r>
            <a:r>
              <a:rPr lang="ru-RU" sz="2400" b="1" u="sng" dirty="0"/>
              <a:t> </a:t>
            </a:r>
          </a:p>
          <a:p>
            <a:pPr marL="342900" lvl="0">
              <a:lnSpc>
                <a:spcPct val="80000"/>
              </a:lnSpc>
              <a:spcBef>
                <a:spcPts val="0"/>
              </a:spcBef>
              <a:buSzPts val="2400"/>
            </a:pPr>
            <a:r>
              <a:rPr lang="en-US" sz="2400" dirty="0"/>
              <a:t>—</a:t>
            </a:r>
            <a:r>
              <a:rPr lang="kk-KZ" sz="2400" dirty="0"/>
              <a:t>көбіне науқастың</a:t>
            </a:r>
            <a:endParaRPr dirty="0"/>
          </a:p>
          <a:p>
            <a:pPr marL="342900" lvl="0">
              <a:lnSpc>
                <a:spcPct val="80000"/>
              </a:lnSpc>
              <a:buSzPts val="2400"/>
            </a:pPr>
            <a:r>
              <a:rPr lang="ru-RU" sz="2400" dirty="0" err="1"/>
              <a:t>отбасы</a:t>
            </a:r>
            <a:r>
              <a:rPr lang="ru-RU" sz="2400" dirty="0"/>
              <a:t> </a:t>
            </a:r>
            <a:r>
              <a:rPr lang="ru-RU" sz="2400" dirty="0" err="1"/>
              <a:t>мүшесі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досы</a:t>
            </a:r>
            <a:r>
              <a:rPr lang="ru-RU" sz="2400" dirty="0"/>
              <a:t>, </a:t>
            </a:r>
            <a:r>
              <a:rPr lang="ru-RU" sz="2400" dirty="0" err="1"/>
              <a:t>маманға</a:t>
            </a:r>
            <a:r>
              <a:rPr lang="ru-RU" sz="2400" dirty="0"/>
              <a:t> </a:t>
            </a:r>
            <a:r>
              <a:rPr lang="ru-RU" sz="2400" dirty="0" err="1"/>
              <a:t>жолдама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медициналық</a:t>
            </a:r>
            <a:r>
              <a:rPr lang="ru-RU" sz="2400" dirty="0"/>
              <a:t> </a:t>
            </a:r>
            <a:r>
              <a:rPr lang="ru-RU" sz="2400" dirty="0" err="1"/>
              <a:t>тарих</a:t>
            </a:r>
            <a:endParaRPr lang="ru-RU" sz="2400" dirty="0"/>
          </a:p>
          <a:p>
            <a:pPr marL="342900" lvl="0">
              <a:lnSpc>
                <a:spcPct val="80000"/>
              </a:lnSpc>
              <a:buSzPts val="2400"/>
            </a:pPr>
            <a:r>
              <a:rPr lang="ru-RU" sz="2400" dirty="0" err="1"/>
              <a:t>Қажет</a:t>
            </a:r>
            <a:r>
              <a:rPr lang="ru-RU" sz="2400" dirty="0"/>
              <a:t> </a:t>
            </a:r>
            <a:r>
              <a:rPr lang="ru-RU" sz="2400" dirty="0" err="1"/>
              <a:t>болса</a:t>
            </a:r>
            <a:r>
              <a:rPr lang="ru-RU" sz="2400" dirty="0"/>
              <a:t>, </a:t>
            </a:r>
            <a:r>
              <a:rPr lang="ru-RU" sz="2400" dirty="0" err="1"/>
              <a:t>көз</a:t>
            </a:r>
            <a:r>
              <a:rPr lang="ru-RU" sz="2400" dirty="0"/>
              <a:t> </a:t>
            </a:r>
            <a:r>
              <a:rPr lang="ru-RU" sz="2400" dirty="0" err="1"/>
              <a:t>бағытын</a:t>
            </a:r>
            <a:r>
              <a:rPr lang="ru-RU" sz="2400" dirty="0"/>
              <a:t> </a:t>
            </a:r>
            <a:r>
              <a:rPr lang="ru-RU" sz="2400" dirty="0" err="1"/>
              <a:t>орнатыңыз</a:t>
            </a:r>
            <a:endParaRPr lang="ru-RU" sz="2400" dirty="0"/>
          </a:p>
          <a:p>
            <a:pPr marL="342900" lvl="0">
              <a:lnSpc>
                <a:spcPct val="80000"/>
              </a:lnSpc>
              <a:buSzPts val="2400"/>
            </a:pPr>
            <a:r>
              <a:rPr lang="ru-RU" sz="2400" dirty="0" err="1"/>
              <a:t>жазбаша</a:t>
            </a:r>
            <a:r>
              <a:rPr lang="ru-RU" sz="2400" dirty="0"/>
              <a:t> </a:t>
            </a:r>
            <a:r>
              <a:rPr lang="ru-RU" sz="2400" dirty="0" err="1"/>
              <a:t>есеп</a:t>
            </a:r>
            <a:r>
              <a:rPr lang="ru-RU" sz="2400" dirty="0"/>
              <a:t> </a:t>
            </a:r>
            <a:r>
              <a:rPr lang="ru-RU" sz="2400" dirty="0" err="1"/>
              <a:t>қажет</a:t>
            </a:r>
            <a:r>
              <a:rPr lang="ru-RU" sz="2400" dirty="0"/>
              <a:t> </a:t>
            </a:r>
            <a:r>
              <a:rPr lang="ru-RU" sz="2400" dirty="0" err="1"/>
              <a:t>болуы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endParaRPr sz="2400" dirty="0"/>
          </a:p>
          <a:p>
            <a:pPr marL="342900" lvl="0">
              <a:lnSpc>
                <a:spcPct val="80000"/>
              </a:lnSpc>
              <a:buSzPts val="2400"/>
            </a:pPr>
            <a:r>
              <a:rPr lang="ru-RU" sz="2400" b="1" u="sng" dirty="0" err="1"/>
              <a:t>Сенімділік</a:t>
            </a:r>
            <a:endParaRPr lang="ru-RU" sz="2400" b="1" u="sng" dirty="0"/>
          </a:p>
          <a:p>
            <a:pPr marL="342900" lvl="0">
              <a:lnSpc>
                <a:spcPct val="80000"/>
              </a:lnSpc>
              <a:buSzPts val="2400"/>
            </a:pPr>
            <a:r>
              <a:rPr lang="ru-RU" sz="2400" dirty="0" err="1"/>
              <a:t>Науқастың</a:t>
            </a:r>
            <a:r>
              <a:rPr lang="ru-RU" sz="2400" dirty="0"/>
              <a:t> </a:t>
            </a:r>
            <a:r>
              <a:rPr lang="ru-RU" sz="2400" dirty="0" err="1"/>
              <a:t>жадына</a:t>
            </a:r>
            <a:r>
              <a:rPr lang="ru-RU" sz="2400" dirty="0"/>
              <a:t>, </a:t>
            </a:r>
            <a:r>
              <a:rPr lang="ru-RU" sz="2400" dirty="0" err="1"/>
              <a:t>сенімі</a:t>
            </a:r>
            <a:r>
              <a:rPr lang="ru-RU" sz="2400" dirty="0"/>
              <a:t> мен </a:t>
            </a:r>
            <a:r>
              <a:rPr lang="ru-RU" sz="2400" dirty="0" err="1"/>
              <a:t>көңіл-күйіне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.</a:t>
            </a:r>
            <a:endParaRPr sz="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942</Words>
  <Application>Microsoft Office PowerPoint</Application>
  <PresentationFormat>Широкоэкранный</PresentationFormat>
  <Paragraphs>212</Paragraphs>
  <Slides>29</Slides>
  <Notes>29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Noto Sans Symbols</vt:lpstr>
      <vt:lpstr>Century Gothic</vt:lpstr>
      <vt:lpstr>Легкий дым</vt:lpstr>
      <vt:lpstr>Анамнез жинаудың жалпы принциптері</vt:lpstr>
      <vt:lpstr>Медицина сыныпта емес, науқастың төсегінде зерттеледі                                          сэр Уильям Ослер</vt:lpstr>
      <vt:lpstr>Анамнез жинау</vt:lpstr>
      <vt:lpstr>Презентация PowerPoint</vt:lpstr>
      <vt:lpstr>Презентация PowerPoint</vt:lpstr>
      <vt:lpstr>Қабылдаудың басталуы</vt:lpstr>
      <vt:lpstr>Кеңеске келу себептері</vt:lpstr>
      <vt:lpstr>Жоспар</vt:lpstr>
      <vt:lpstr>Жалпы ақпарат-кіріспе сұрақ</vt:lpstr>
      <vt:lpstr>Вербальды емес</vt:lpstr>
      <vt:lpstr>Негізгі белгілерді қарау</vt:lpstr>
      <vt:lpstr>Негізгі белгілерді табыңыз</vt:lpstr>
      <vt:lpstr>Мүмкін сұрақтар</vt:lpstr>
      <vt:lpstr>Қандай ауырмашылық?</vt:lpstr>
      <vt:lpstr>Әңгімелесудің білікті әдістері </vt:lpstr>
      <vt:lpstr>Презентация PowerPoint</vt:lpstr>
      <vt:lpstr>Основые жалобы</vt:lpstr>
      <vt:lpstr>Anamnesis morbi</vt:lpstr>
      <vt:lpstr>Медицина және емдеу тарихы</vt:lpstr>
      <vt:lpstr>Аллергиялық анамнез</vt:lpstr>
      <vt:lpstr>Anamnesis vitae</vt:lpstr>
      <vt:lpstr>Anamnesis vitae</vt:lpstr>
      <vt:lpstr>Алкогольды анамнез</vt:lpstr>
      <vt:lpstr>Сіздің бүкіл өміріңіздегі сезімдеріңізді және мінез-құлқыңызды жақсы сипаттайтын әр сұрақтың бір жауабын тексеріңіз:</vt:lpstr>
      <vt:lpstr>Тапсырма</vt:lpstr>
      <vt:lpstr>Қандай симптом жетекші болып табылады?</vt:lpstr>
      <vt:lpstr>Синдром</vt:lpstr>
      <vt:lpstr>Қандай симптомдары тексеру керек 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Общие принципы сбора анамнеза</dc:title>
  <dc:creator>Gaukhar Kurmanova</dc:creator>
  <cp:lastModifiedBy>Raushan Bitemirova</cp:lastModifiedBy>
  <cp:revision>38</cp:revision>
  <dcterms:created xsi:type="dcterms:W3CDTF">2020-01-05T10:40:58Z</dcterms:created>
  <dcterms:modified xsi:type="dcterms:W3CDTF">2021-01-27T05:02:53Z</dcterms:modified>
</cp:coreProperties>
</file>